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58" r:id="rId3"/>
    <p:sldId id="259" r:id="rId4"/>
    <p:sldId id="311" r:id="rId5"/>
    <p:sldId id="264" r:id="rId6"/>
    <p:sldId id="291" r:id="rId7"/>
    <p:sldId id="313" r:id="rId8"/>
    <p:sldId id="314" r:id="rId9"/>
    <p:sldId id="31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y Foster" initials="KF" lastIdx="1" clrIdx="0">
    <p:extLst>
      <p:ext uri="{19B8F6BF-5375-455C-9EA6-DF929625EA0E}">
        <p15:presenceInfo xmlns:p15="http://schemas.microsoft.com/office/powerpoint/2012/main" userId="Kelly Fos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413250"/>
            <a:ext cx="12192000" cy="2452688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2809876"/>
            <a:ext cx="12192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8868545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ADF041-D3E6-4D5D-A3BD-AE5CD7B061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50508" y="210917"/>
            <a:ext cx="3962244" cy="396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2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7AB80EE-9CEE-5242-9D00-BC77E763AC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280987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2809876"/>
            <a:ext cx="12192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743200" y="4416425"/>
            <a:ext cx="9448800" cy="420688"/>
          </a:xfrm>
          <a:prstGeom prst="rect">
            <a:avLst/>
          </a:prstGeom>
          <a:solidFill>
            <a:srgbClr val="1C2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2233084" y="4416426"/>
            <a:ext cx="508000" cy="2441575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prstClr val="white">
                      <a:shade val="30000"/>
                      <a:satMod val="115000"/>
                    </a:prstClr>
                  </a:gs>
                  <a:gs pos="50000">
                    <a:prstClr val="white">
                      <a:shade val="67500"/>
                      <a:satMod val="115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50951" y="4646730"/>
            <a:ext cx="1385316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Oregon School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Activities Association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91816"/>
            <a:ext cx="11297920" cy="1241425"/>
          </a:xfrm>
        </p:spPr>
        <p:txBody>
          <a:bodyPr>
            <a:noAutofit/>
          </a:bodyPr>
          <a:lstStyle>
            <a:lvl1pPr algn="l">
              <a:lnSpc>
                <a:spcPts val="3800"/>
              </a:lnSpc>
              <a:defRPr sz="4600" b="1" cap="all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0080" y="5034280"/>
            <a:ext cx="8829040" cy="17094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23E497-8267-4CFA-A22A-57165CF459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798" y="5287402"/>
            <a:ext cx="1235909" cy="123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8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port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865EBA3-2557-714C-9290-D92DFE1C10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142" y="-11922"/>
            <a:ext cx="12480284" cy="305055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2809876"/>
            <a:ext cx="12192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743200" y="4416425"/>
            <a:ext cx="9448800" cy="420688"/>
          </a:xfrm>
          <a:prstGeom prst="rect">
            <a:avLst/>
          </a:prstGeom>
          <a:solidFill>
            <a:srgbClr val="1C2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2233084" y="4416426"/>
            <a:ext cx="508000" cy="2441575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prstClr val="white">
                      <a:shade val="30000"/>
                      <a:satMod val="115000"/>
                    </a:prstClr>
                  </a:gs>
                  <a:gs pos="50000">
                    <a:prstClr val="white">
                      <a:shade val="67500"/>
                      <a:satMod val="115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91816"/>
            <a:ext cx="11297920" cy="1241425"/>
          </a:xfrm>
        </p:spPr>
        <p:txBody>
          <a:bodyPr>
            <a:noAutofit/>
          </a:bodyPr>
          <a:lstStyle>
            <a:lvl1pPr algn="l">
              <a:lnSpc>
                <a:spcPts val="3800"/>
              </a:lnSpc>
              <a:defRPr sz="4600" b="1" cap="all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0080" y="5034280"/>
            <a:ext cx="8829040" cy="17094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E7DAFF-18A1-43A8-B015-E70E6D39270B}"/>
              </a:ext>
            </a:extLst>
          </p:cNvPr>
          <p:cNvSpPr txBox="1"/>
          <p:nvPr userDrawn="1"/>
        </p:nvSpPr>
        <p:spPr>
          <a:xfrm>
            <a:off x="650952" y="4646730"/>
            <a:ext cx="1385315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Oregon School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Activities Association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5DAA2C-5AE1-49C9-9B6D-8287738C73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798" y="5287402"/>
            <a:ext cx="1235909" cy="123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71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D58DB-0473-49E7-8FCF-E3C60A59278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14B56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14B5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14B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www.osaa.org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C6EB7-24C7-4ADB-A469-6D576C7B84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14B56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14B5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35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413250"/>
            <a:ext cx="12192000" cy="2452688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2809876"/>
            <a:ext cx="12192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8868545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ADF041-D3E6-4D5D-A3BD-AE5CD7B061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0354" y="4957446"/>
            <a:ext cx="1260256" cy="126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3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4856" y="195004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2856" y="195004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713DC-30C4-4EB6-933B-B35831C7F71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14B56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14B5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1FA01-9D33-4534-80B3-5D3504E709E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14B56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14B5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403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19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0800000">
            <a:off x="364067" y="412750"/>
            <a:ext cx="508000" cy="6445250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prstClr val="white">
                      <a:shade val="30000"/>
                      <a:satMod val="115000"/>
                    </a:prstClr>
                  </a:gs>
                  <a:gs pos="50000">
                    <a:prstClr val="white">
                      <a:shade val="67500"/>
                      <a:satMod val="115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940985" y="525463"/>
            <a:ext cx="10026649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0985" y="1989139"/>
            <a:ext cx="10026649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6819" y="6516688"/>
            <a:ext cx="28448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95B79-01CE-4ED0-989F-2DE6BB02611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14B56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14B5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97018" y="6524624"/>
            <a:ext cx="1991783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14B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www.osaa.org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900" y="6516688"/>
            <a:ext cx="1388533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EB5F1B-DC25-41F9-B0A8-DDD82FCDFB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14B56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14B56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4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4185" y="0"/>
            <a:ext cx="4023783" cy="420688"/>
          </a:xfrm>
          <a:prstGeom prst="rect">
            <a:avLst/>
          </a:prstGeom>
          <a:solidFill>
            <a:srgbClr val="1C2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74184" y="1874838"/>
            <a:ext cx="11317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74184" y="6524625"/>
            <a:ext cx="11317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6" name="Group 21"/>
          <p:cNvGrpSpPr>
            <a:grpSpLocks/>
          </p:cNvGrpSpPr>
          <p:nvPr/>
        </p:nvGrpSpPr>
        <p:grpSpPr bwMode="auto">
          <a:xfrm>
            <a:off x="670984" y="855664"/>
            <a:ext cx="1132416" cy="650875"/>
            <a:chOff x="502921" y="856420"/>
            <a:chExt cx="850391" cy="649605"/>
          </a:xfrm>
          <a:solidFill>
            <a:srgbClr val="1C2858"/>
          </a:solidFill>
        </p:grpSpPr>
        <p:sp>
          <p:nvSpPr>
            <p:cNvPr id="19" name="Freeform 18"/>
            <p:cNvSpPr/>
            <p:nvPr userDrawn="1"/>
          </p:nvSpPr>
          <p:spPr>
            <a:xfrm>
              <a:off x="504510" y="1376104"/>
              <a:ext cx="149415" cy="129921"/>
            </a:xfrm>
            <a:custGeom>
              <a:avLst/>
              <a:gdLst>
                <a:gd name="connsiteX0" fmla="*/ 0 w 148590"/>
                <a:gd name="connsiteY0" fmla="*/ 0 h 129540"/>
                <a:gd name="connsiteX1" fmla="*/ 148590 w 148590"/>
                <a:gd name="connsiteY1" fmla="*/ 0 h 129540"/>
                <a:gd name="connsiteX2" fmla="*/ 148590 w 148590"/>
                <a:gd name="connsiteY2" fmla="*/ 129540 h 129540"/>
                <a:gd name="connsiteX3" fmla="*/ 0 w 148590"/>
                <a:gd name="connsiteY3" fmla="*/ 0 h 12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590" h="129540">
                  <a:moveTo>
                    <a:pt x="0" y="0"/>
                  </a:moveTo>
                  <a:lnTo>
                    <a:pt x="148590" y="0"/>
                  </a:lnTo>
                  <a:lnTo>
                    <a:pt x="148590" y="1295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/>
            <p:nvPr userDrawn="1"/>
          </p:nvSpPr>
          <p:spPr>
            <a:xfrm>
              <a:off x="502921" y="856420"/>
              <a:ext cx="850391" cy="521268"/>
            </a:xfrm>
            <a:custGeom>
              <a:avLst/>
              <a:gdLst>
                <a:gd name="connsiteX0" fmla="*/ 1905 w 942975"/>
                <a:gd name="connsiteY0" fmla="*/ 0 h 521970"/>
                <a:gd name="connsiteX1" fmla="*/ 0 w 942975"/>
                <a:gd name="connsiteY1" fmla="*/ 520065 h 521970"/>
                <a:gd name="connsiteX2" fmla="*/ 775335 w 942975"/>
                <a:gd name="connsiteY2" fmla="*/ 521970 h 521970"/>
                <a:gd name="connsiteX3" fmla="*/ 942975 w 942975"/>
                <a:gd name="connsiteY3" fmla="*/ 222885 h 521970"/>
                <a:gd name="connsiteX4" fmla="*/ 775335 w 942975"/>
                <a:gd name="connsiteY4" fmla="*/ 1905 h 521970"/>
                <a:gd name="connsiteX5" fmla="*/ 1905 w 942975"/>
                <a:gd name="connsiteY5" fmla="*/ 0 h 521970"/>
                <a:gd name="connsiteX0" fmla="*/ 1905 w 946785"/>
                <a:gd name="connsiteY0" fmla="*/ 0 h 521970"/>
                <a:gd name="connsiteX1" fmla="*/ 0 w 946785"/>
                <a:gd name="connsiteY1" fmla="*/ 520065 h 521970"/>
                <a:gd name="connsiteX2" fmla="*/ 775335 w 946785"/>
                <a:gd name="connsiteY2" fmla="*/ 521970 h 521970"/>
                <a:gd name="connsiteX3" fmla="*/ 946785 w 946785"/>
                <a:gd name="connsiteY3" fmla="*/ 260985 h 521970"/>
                <a:gd name="connsiteX4" fmla="*/ 775335 w 946785"/>
                <a:gd name="connsiteY4" fmla="*/ 1905 h 521970"/>
                <a:gd name="connsiteX5" fmla="*/ 1905 w 946785"/>
                <a:gd name="connsiteY5" fmla="*/ 0 h 521970"/>
                <a:gd name="connsiteX0" fmla="*/ 1905 w 946785"/>
                <a:gd name="connsiteY0" fmla="*/ 0 h 521970"/>
                <a:gd name="connsiteX1" fmla="*/ 0 w 946785"/>
                <a:gd name="connsiteY1" fmla="*/ 520065 h 521970"/>
                <a:gd name="connsiteX2" fmla="*/ 775335 w 946785"/>
                <a:gd name="connsiteY2" fmla="*/ 521970 h 521970"/>
                <a:gd name="connsiteX3" fmla="*/ 946785 w 946785"/>
                <a:gd name="connsiteY3" fmla="*/ 241935 h 521970"/>
                <a:gd name="connsiteX4" fmla="*/ 775335 w 946785"/>
                <a:gd name="connsiteY4" fmla="*/ 1905 h 521970"/>
                <a:gd name="connsiteX5" fmla="*/ 1905 w 946785"/>
                <a:gd name="connsiteY5" fmla="*/ 0 h 521970"/>
                <a:gd name="connsiteX0" fmla="*/ 1905 w 948690"/>
                <a:gd name="connsiteY0" fmla="*/ 0 h 521970"/>
                <a:gd name="connsiteX1" fmla="*/ 0 w 948690"/>
                <a:gd name="connsiteY1" fmla="*/ 520065 h 521970"/>
                <a:gd name="connsiteX2" fmla="*/ 775335 w 948690"/>
                <a:gd name="connsiteY2" fmla="*/ 521970 h 521970"/>
                <a:gd name="connsiteX3" fmla="*/ 948690 w 948690"/>
                <a:gd name="connsiteY3" fmla="*/ 253365 h 521970"/>
                <a:gd name="connsiteX4" fmla="*/ 775335 w 948690"/>
                <a:gd name="connsiteY4" fmla="*/ 1905 h 521970"/>
                <a:gd name="connsiteX5" fmla="*/ 1905 w 948690"/>
                <a:gd name="connsiteY5" fmla="*/ 0 h 52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8690" h="521970">
                  <a:moveTo>
                    <a:pt x="1905" y="0"/>
                  </a:moveTo>
                  <a:lnTo>
                    <a:pt x="0" y="520065"/>
                  </a:lnTo>
                  <a:lnTo>
                    <a:pt x="775335" y="521970"/>
                  </a:lnTo>
                  <a:lnTo>
                    <a:pt x="948690" y="253365"/>
                  </a:lnTo>
                  <a:lnTo>
                    <a:pt x="775335" y="1905"/>
                  </a:lnTo>
                  <a:lnTo>
                    <a:pt x="1905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2A48D90-DD2B-46BD-B85A-7510DDBBAC4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242" y="5817335"/>
            <a:ext cx="813855" cy="81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6" r:id="rId2"/>
    <p:sldLayoutId id="2147483707" r:id="rId3"/>
    <p:sldLayoutId id="2147483708" r:id="rId4"/>
    <p:sldLayoutId id="2147483714" r:id="rId5"/>
    <p:sldLayoutId id="2147483715" r:id="rId6"/>
    <p:sldLayoutId id="2147483716" r:id="rId7"/>
  </p:sldLayoutIdLst>
  <p:hf sldNum="0" hdr="0" dt="0"/>
  <p:txStyles>
    <p:titleStyle>
      <a:lvl1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 kern="1200" cap="all">
          <a:solidFill>
            <a:srgbClr val="00205B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3B7C0C4E-5DFC-444D-8335-DF81A95CC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Track and field </a:t>
            </a:r>
            <a:br>
              <a:rPr lang="en-US" dirty="0"/>
            </a:br>
            <a:r>
              <a:rPr lang="en-US" dirty="0"/>
              <a:t>contingency group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D761C-CED7-4065-BC26-6D712CD52A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OREGON SCHOOL ACTIVITIES ASSOCIATION</a:t>
            </a:r>
          </a:p>
        </p:txBody>
      </p:sp>
    </p:spTree>
    <p:extLst>
      <p:ext uri="{BB962C8B-B14F-4D97-AF65-F5344CB8AC3E}">
        <p14:creationId xmlns:p14="http://schemas.microsoft.com/office/powerpoint/2010/main" val="303877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3C641-17B8-4711-8E5F-0096575CE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AE0EA-3DAC-488C-823A-17B821206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cap="none" dirty="0"/>
              <a:t>To develop a set of recommendations that can </a:t>
            </a:r>
            <a:r>
              <a:rPr lang="en-US" sz="2800" dirty="0"/>
              <a:t>be presented </a:t>
            </a:r>
            <a:r>
              <a:rPr lang="en-US" sz="2800" cap="none" dirty="0"/>
              <a:t>to the OSAA Executive Board to help our member schools with guidance and a comprehensive set of guidelines specific to the activity.</a:t>
            </a:r>
          </a:p>
          <a:p>
            <a:endParaRPr lang="en-US" sz="2800" dirty="0"/>
          </a:p>
          <a:p>
            <a:r>
              <a:rPr lang="en-US" sz="2800" cap="none" dirty="0"/>
              <a:t>What we develop and recommend will be impacted by the decisions of other entities - the situation continues to evolve and we should be prepared for changes to occur. </a:t>
            </a:r>
            <a:br>
              <a:rPr lang="en-US" sz="2800" cap="none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4B2ED-EEE8-4FF8-8F6E-0898D6D7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14B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www.osaa.org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502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DFE4E-6E2C-43AD-9A90-F9C6E2A91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can anticipate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C3267-84E8-4F54-B61B-5905560FA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cap="none" dirty="0"/>
              <a:t>Things are going to change (medically and legislatively)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cap="none" dirty="0"/>
              <a:t>Postponements and cancellations will most likely occur due to outbreaks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cap="none" dirty="0"/>
              <a:t>Not every activity will look the same</a:t>
            </a:r>
          </a:p>
          <a:p>
            <a:pPr marL="0" indent="0">
              <a:buNone/>
            </a:pPr>
            <a:endParaRPr lang="en-US" sz="2800" cap="none" dirty="0"/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Potential travel restrictions (due to costs and availability) 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Continued restriction on group gathering sizes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5DC4C9-A9AA-49F2-8AC5-2C5D48E26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14B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www.osaa.org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803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25E88-E52E-498C-9971-39FF7EDBF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OSAA Calendar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7021A2-84FD-4F8A-B9E9-0E0327639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14B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www.osaa.org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68531C4-F5F2-43F8-B99B-1C60FA4E5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389" y="1453263"/>
            <a:ext cx="10308844" cy="487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10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091B-1AD1-4380-A82D-2CEF2EE2E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23474-6863-4140-B602-9F4F2B9F8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Season 3 April 5- May 23</a:t>
            </a:r>
          </a:p>
          <a:p>
            <a:pPr lvl="1"/>
            <a:r>
              <a:rPr lang="en-US" dirty="0"/>
              <a:t>5 Days of Practice Required (Unless student participated in a Season 2 Sport)</a:t>
            </a:r>
          </a:p>
          <a:p>
            <a:pPr lvl="1"/>
            <a:r>
              <a:rPr lang="en-US" dirty="0"/>
              <a:t>Competitions April 12- May 16</a:t>
            </a:r>
          </a:p>
          <a:p>
            <a:pPr lvl="1"/>
            <a:r>
              <a:rPr lang="en-US" dirty="0"/>
              <a:t>Culminating Week May 17-23</a:t>
            </a:r>
            <a:endParaRPr lang="en-US" sz="2800" dirty="0"/>
          </a:p>
          <a:p>
            <a:pPr marL="457200" lvl="1" indent="0">
              <a:buNone/>
            </a:pPr>
            <a:endParaRPr lang="en-US" sz="2600" dirty="0"/>
          </a:p>
          <a:p>
            <a:r>
              <a:rPr lang="en-US" sz="2800" cap="none" dirty="0"/>
              <a:t>Participation Limitations </a:t>
            </a:r>
          </a:p>
          <a:p>
            <a:pPr lvl="1"/>
            <a:r>
              <a:rPr lang="en-US" dirty="0"/>
              <a:t>8 Dates for each level of competition (e.g. Varsity, JV, Frosh)</a:t>
            </a:r>
          </a:p>
          <a:p>
            <a:pPr lvl="2"/>
            <a:r>
              <a:rPr lang="en-US" cap="none" dirty="0"/>
              <a:t>Does not include District/League Tournament or Culminating Week competitions</a:t>
            </a:r>
          </a:p>
          <a:p>
            <a:pPr marL="914400" lvl="2" indent="0">
              <a:buNone/>
            </a:pPr>
            <a:br>
              <a:rPr lang="en-US" cap="none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30D052-1A44-4E54-87F8-3E8FD0706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14B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www.osaa.org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795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3D37FF-0C94-42F9-967F-E5B06AEF7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97018" y="6524624"/>
            <a:ext cx="1991783" cy="29527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414B56"/>
                </a:solidFill>
                <a:effectLst/>
                <a:uLnTx/>
                <a:uFillTx/>
              </a:rPr>
              <a:t>www.osaa.org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22F3B298-0C36-4DB9-9770-D63D3A8B6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0696" y="39080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140DD2-B3CD-46DA-B91B-738B7A60F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159" y="1887207"/>
            <a:ext cx="10058400" cy="4010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FFCF39-F50A-4D55-9D5A-5309BE10E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091" y="674066"/>
            <a:ext cx="10146535" cy="143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0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BD35D-1987-4ECE-9152-859BFC8E7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Considerations for track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6C65B-39A4-48B0-8A50-023DF2F3E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Masks are required to be worn at all times for practices and competitions – failing to model correct behaviors leads to poor results</a:t>
            </a:r>
          </a:p>
          <a:p>
            <a:r>
              <a:rPr lang="en-US" dirty="0"/>
              <a:t>Promote physical distancing whenever possible.</a:t>
            </a:r>
          </a:p>
          <a:p>
            <a:r>
              <a:rPr lang="en-US" dirty="0"/>
              <a:t>Do not share equipment! – schools should provide their own implements and other necessary equipment to limit your responsibilities regarding COVID protocols.</a:t>
            </a:r>
          </a:p>
          <a:p>
            <a:r>
              <a:rPr lang="en-US" dirty="0"/>
              <a:t>Forget the tarp – Vertical jumps conducted normally.</a:t>
            </a:r>
          </a:p>
          <a:p>
            <a:r>
              <a:rPr lang="en-US" dirty="0"/>
              <a:t>Bigger is not better – start small and review and correct protocols if needed.</a:t>
            </a:r>
          </a:p>
          <a:p>
            <a:r>
              <a:rPr lang="en-US" dirty="0"/>
              <a:t>COVID has not disappeared – consider cohorts as much as possible.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984E9-D628-4E05-82C2-B9C0CBBEE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14B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www.osaa.org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549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1A34A-8AE1-4E0F-A75D-3DEBC9B00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 dirty="0"/>
            </a:br>
            <a:r>
              <a:rPr lang="en-US" sz="4000" dirty="0"/>
              <a:t>Meeting Focus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431B2-F4BC-4103-8DF6-21EA5E34D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Is a State Championship the right thing to do?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Do you think it is possible to use our traditional method of qualifying athletes via District Meets?  If no, what is your method to replace it?</a:t>
            </a:r>
          </a:p>
          <a:p>
            <a:endParaRPr lang="en-US" sz="2800" dirty="0"/>
          </a:p>
          <a:p>
            <a:r>
              <a:rPr lang="en-US" sz="2800" dirty="0"/>
              <a:t>Splitting into 6 separate Championships is the most feasible option.   Reducing the field size may be appropriate and necessary.   How do you feel about that?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84C971-573F-4322-A731-A529D4CA2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14B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www.osaa.org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540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F534E-C524-4900-8C95-1A4642177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Ahead?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C78C1-AB7B-409D-B753-00D585AEB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OSAA Executive Board scheduled to meet on March 17 and 31  </a:t>
            </a:r>
          </a:p>
          <a:p>
            <a:endParaRPr lang="en-US" dirty="0"/>
          </a:p>
          <a:p>
            <a:r>
              <a:rPr lang="en-US" dirty="0"/>
              <a:t>Season 3 Plan Books will be posted by next week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Next Contingency Group Meeting- TBD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5F375E-8FEB-41EF-836D-156C7A4BD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14B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www.osaa.org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14B5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061643"/>
      </p:ext>
    </p:extLst>
  </p:cSld>
  <p:clrMapOvr>
    <a:masterClrMapping/>
  </p:clrMapOvr>
</p:sld>
</file>

<file path=ppt/theme/theme1.xml><?xml version="1.0" encoding="utf-8"?>
<a:theme xmlns:a="http://schemas.openxmlformats.org/drawingml/2006/main" name="OSAA Theme">
  <a:themeElements>
    <a:clrScheme name="NFHS Brand">
      <a:dk1>
        <a:srgbClr val="414B56"/>
      </a:dk1>
      <a:lt1>
        <a:sysClr val="window" lastClr="FFFFFF"/>
      </a:lt1>
      <a:dk2>
        <a:srgbClr val="1F497D"/>
      </a:dk2>
      <a:lt2>
        <a:srgbClr val="D8D8D8"/>
      </a:lt2>
      <a:accent1>
        <a:srgbClr val="FFCE00"/>
      </a:accent1>
      <a:accent2>
        <a:srgbClr val="D21034"/>
      </a:accent2>
      <a:accent3>
        <a:srgbClr val="003798"/>
      </a:accent3>
      <a:accent4>
        <a:srgbClr val="E96B10"/>
      </a:accent4>
      <a:accent5>
        <a:srgbClr val="581963"/>
      </a:accent5>
      <a:accent6>
        <a:srgbClr val="006A4E"/>
      </a:accent6>
      <a:hlink>
        <a:srgbClr val="414B56"/>
      </a:hlink>
      <a:folHlink>
        <a:srgbClr val="0037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AA PPT Slide Master.pptx" id="{C7062AC6-BAA8-44BE-B292-39092F04B7FD}" vid="{E3A4541B-89FA-4A6F-8EC7-6FD0DD6DE16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8951</TotalTime>
  <Words>421</Words>
  <Application>Microsoft Office PowerPoint</Application>
  <PresentationFormat>Widescreen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Courier New</vt:lpstr>
      <vt:lpstr>Wingdings</vt:lpstr>
      <vt:lpstr>OSAA Theme</vt:lpstr>
      <vt:lpstr>Track and field  contingency group</vt:lpstr>
      <vt:lpstr>purpose</vt:lpstr>
      <vt:lpstr>What we can anticipate</vt:lpstr>
      <vt:lpstr>OSAA Calendar</vt:lpstr>
      <vt:lpstr>What we know</vt:lpstr>
      <vt:lpstr>PowerPoint Presentation</vt:lpstr>
      <vt:lpstr>Covid-19 Considerations for track</vt:lpstr>
      <vt:lpstr> Meeting Focus</vt:lpstr>
      <vt:lpstr>What’s Ahead?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Welcoming and Inclusive Environment for Students</dc:title>
  <dc:creator>Kelly Foster</dc:creator>
  <cp:lastModifiedBy>Kris Welch</cp:lastModifiedBy>
  <cp:revision>100</cp:revision>
  <dcterms:created xsi:type="dcterms:W3CDTF">2020-07-01T18:14:58Z</dcterms:created>
  <dcterms:modified xsi:type="dcterms:W3CDTF">2021-03-29T17:28:53Z</dcterms:modified>
</cp:coreProperties>
</file>