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315" r:id="rId6"/>
    <p:sldId id="258" r:id="rId7"/>
    <p:sldId id="259" r:id="rId8"/>
    <p:sldId id="263" r:id="rId9"/>
    <p:sldId id="291" r:id="rId10"/>
    <p:sldId id="264" r:id="rId11"/>
    <p:sldId id="298" r:id="rId12"/>
    <p:sldId id="295" r:id="rId13"/>
    <p:sldId id="704" r:id="rId14"/>
    <p:sldId id="267" r:id="rId15"/>
    <p:sldId id="271" r:id="rId16"/>
    <p:sldId id="272" r:id="rId17"/>
    <p:sldId id="313" r:id="rId18"/>
    <p:sldId id="639" r:id="rId19"/>
    <p:sldId id="705" r:id="rId20"/>
    <p:sldId id="640" r:id="rId21"/>
    <p:sldId id="641" r:id="rId22"/>
    <p:sldId id="642" r:id="rId23"/>
    <p:sldId id="643" r:id="rId24"/>
    <p:sldId id="767" r:id="rId25"/>
    <p:sldId id="768" r:id="rId26"/>
    <p:sldId id="769" r:id="rId27"/>
    <p:sldId id="770" r:id="rId28"/>
    <p:sldId id="771" r:id="rId29"/>
    <p:sldId id="706" r:id="rId30"/>
    <p:sldId id="645" r:id="rId31"/>
    <p:sldId id="647" r:id="rId32"/>
    <p:sldId id="646" r:id="rId33"/>
    <p:sldId id="648" r:id="rId34"/>
    <p:sldId id="649" r:id="rId35"/>
    <p:sldId id="650" r:id="rId36"/>
    <p:sldId id="651" r:id="rId37"/>
    <p:sldId id="652" r:id="rId38"/>
    <p:sldId id="269" r:id="rId39"/>
    <p:sldId id="297" r:id="rId40"/>
    <p:sldId id="296" r:id="rId41"/>
    <p:sldId id="734" r:id="rId42"/>
    <p:sldId id="275" r:id="rId43"/>
    <p:sldId id="293" r:id="rId44"/>
    <p:sldId id="299" r:id="rId45"/>
    <p:sldId id="747" r:id="rId46"/>
    <p:sldId id="286" r:id="rId47"/>
    <p:sldId id="280" r:id="rId48"/>
    <p:sldId id="292" r:id="rId49"/>
    <p:sldId id="300" r:id="rId50"/>
    <p:sldId id="301" r:id="rId51"/>
    <p:sldId id="302" r:id="rId52"/>
    <p:sldId id="307" r:id="rId53"/>
    <p:sldId id="748" r:id="rId54"/>
    <p:sldId id="749" r:id="rId55"/>
    <p:sldId id="765" r:id="rId56"/>
    <p:sldId id="285" r:id="rId57"/>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6" autoAdjust="0"/>
    <p:restoredTop sz="76134" autoAdjust="0"/>
  </p:normalViewPr>
  <p:slideViewPr>
    <p:cSldViewPr snapToGrid="0">
      <p:cViewPr varScale="1">
        <p:scale>
          <a:sx n="66" d="100"/>
          <a:sy n="66" d="100"/>
        </p:scale>
        <p:origin x="1302" y="72"/>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8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800" b="1" dirty="0">
              <a:solidFill>
                <a:srgbClr val="002060"/>
              </a:solidFill>
            </a:rPr>
            <a:t>State Association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800" b="1" dirty="0">
              <a:solidFill>
                <a:srgbClr val="002060"/>
              </a:solidFill>
            </a:rPr>
            <a:t>Written Determination from State Association</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800" b="1" dirty="0">
              <a:solidFill>
                <a:srgbClr val="002060"/>
              </a:solidFill>
            </a:rPr>
            <a:t>Competition with Approval of Accommodation</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276936">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276936">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272694" custScaleY="117392">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276936">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47570" y="4217"/>
          <a:ext cx="6211192" cy="667783"/>
        </a:xfrm>
        <a:prstGeom prst="roundRect">
          <a:avLst>
            <a:gd name="adj" fmla="val 1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Request of Accommodation by School</a:t>
          </a:r>
        </a:p>
      </dsp:txBody>
      <dsp:txXfrm>
        <a:off x="-28011" y="23776"/>
        <a:ext cx="6172074" cy="628665"/>
      </dsp:txXfrm>
    </dsp:sp>
    <dsp:sp modelId="{8B9802B6-2A1E-4E46-A9A1-063D127DDAE3}">
      <dsp:nvSpPr>
        <dsp:cNvPr id="0" name=""/>
        <dsp:cNvSpPr/>
      </dsp:nvSpPr>
      <dsp:spPr>
        <a:xfrm rot="5400000">
          <a:off x="2932816" y="688695"/>
          <a:ext cx="250418" cy="300502"/>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713737"/>
        <a:ext cx="180302" cy="175293"/>
      </dsp:txXfrm>
    </dsp:sp>
    <dsp:sp modelId="{9C66D5C4-3F28-4921-83F2-F1FF3306E118}">
      <dsp:nvSpPr>
        <dsp:cNvPr id="0" name=""/>
        <dsp:cNvSpPr/>
      </dsp:nvSpPr>
      <dsp:spPr>
        <a:xfrm>
          <a:off x="-47570" y="1005892"/>
          <a:ext cx="6211192" cy="667783"/>
        </a:xfrm>
        <a:prstGeom prst="roundRect">
          <a:avLst>
            <a:gd name="adj" fmla="val 1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State Association Review</a:t>
          </a:r>
        </a:p>
      </dsp:txBody>
      <dsp:txXfrm>
        <a:off x="-28011" y="1025451"/>
        <a:ext cx="6172074" cy="628665"/>
      </dsp:txXfrm>
    </dsp:sp>
    <dsp:sp modelId="{6D5D513C-4235-4773-8C1B-9E7F89B220E5}">
      <dsp:nvSpPr>
        <dsp:cNvPr id="0" name=""/>
        <dsp:cNvSpPr/>
      </dsp:nvSpPr>
      <dsp:spPr>
        <a:xfrm rot="5400000">
          <a:off x="2932816" y="1690370"/>
          <a:ext cx="250418" cy="300502"/>
        </a:xfrm>
        <a:prstGeom prst="rightArrow">
          <a:avLst>
            <a:gd name="adj1" fmla="val 60000"/>
            <a:gd name="adj2" fmla="val 5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1715412"/>
        <a:ext cx="180302" cy="175293"/>
      </dsp:txXfrm>
    </dsp:sp>
    <dsp:sp modelId="{5DA36336-D0CB-40A5-8731-D425E2D33E05}">
      <dsp:nvSpPr>
        <dsp:cNvPr id="0" name=""/>
        <dsp:cNvSpPr/>
      </dsp:nvSpPr>
      <dsp:spPr>
        <a:xfrm>
          <a:off x="0" y="2007567"/>
          <a:ext cx="6116052" cy="783924"/>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Written Determination from State Association</a:t>
          </a:r>
        </a:p>
      </dsp:txBody>
      <dsp:txXfrm>
        <a:off x="22960" y="2030527"/>
        <a:ext cx="6070132" cy="738004"/>
      </dsp:txXfrm>
    </dsp:sp>
    <dsp:sp modelId="{B90EB91F-9EE4-4C62-8F32-F6603E646A01}">
      <dsp:nvSpPr>
        <dsp:cNvPr id="0" name=""/>
        <dsp:cNvSpPr/>
      </dsp:nvSpPr>
      <dsp:spPr>
        <a:xfrm rot="5400000">
          <a:off x="2932816" y="2808186"/>
          <a:ext cx="250418" cy="300502"/>
        </a:xfrm>
        <a:prstGeom prst="rightArrow">
          <a:avLst>
            <a:gd name="adj1" fmla="val 60000"/>
            <a:gd name="adj2" fmla="val 5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2833228"/>
        <a:ext cx="180302" cy="175293"/>
      </dsp:txXfrm>
    </dsp:sp>
    <dsp:sp modelId="{F4A4317D-A8D5-4F6D-86D0-7E3DF23970CB}">
      <dsp:nvSpPr>
        <dsp:cNvPr id="0" name=""/>
        <dsp:cNvSpPr/>
      </dsp:nvSpPr>
      <dsp:spPr>
        <a:xfrm>
          <a:off x="-47570" y="3125383"/>
          <a:ext cx="6211192" cy="667783"/>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Competition with Approval of Accommodation</a:t>
          </a:r>
        </a:p>
      </dsp:txBody>
      <dsp:txXfrm>
        <a:off x="-28011" y="3144942"/>
        <a:ext cx="6172074" cy="6286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10/22/2024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10/22/2024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1-8-6: </a:t>
            </a:r>
            <a:r>
              <a:rPr lang="en-US" sz="1200" b="0" dirty="0"/>
              <a:t>A c</a:t>
            </a:r>
            <a:r>
              <a:rPr lang="en-US" sz="1200" dirty="0">
                <a:solidFill>
                  <a:srgbClr val="414B56"/>
                </a:solidFill>
                <a:latin typeface="Calibri"/>
              </a:rPr>
              <a:t>oach is permitted to use electronic devices in the dugout for one-way communication to the catcher while the team is on defense. </a:t>
            </a:r>
            <a:r>
              <a:rPr lang="en-US" sz="1800" dirty="0">
                <a:effectLst/>
                <a:latin typeface="Calibri" panose="020F0502020204030204" pitchFamily="34" charset="0"/>
                <a:ea typeface="Calibri" panose="020F0502020204030204" pitchFamily="34" charset="0"/>
              </a:rPr>
              <a:t>The penalty from Rule 3-6-11 was added to Rule 1-8-6 as well, with violators subject to ejection unless the offense is ruled to be of a minor nature.</a:t>
            </a:r>
            <a:endParaRPr lang="en-US" sz="1200" dirty="0">
              <a:solidFill>
                <a:srgbClr val="414B56"/>
              </a:solidFill>
              <a:latin typeface="Calibri"/>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Rationale: </a:t>
            </a:r>
            <a:r>
              <a:rPr lang="en-US" sz="1800" dirty="0">
                <a:effectLst/>
                <a:latin typeface="Calibri" panose="020F0502020204030204" pitchFamily="34" charset="0"/>
                <a:ea typeface="Calibri" panose="020F0502020204030204" pitchFamily="34" charset="0"/>
                <a:cs typeface="Calibri" panose="020F0502020204030204" pitchFamily="34" charset="0"/>
              </a:rPr>
              <a:t>The committee has made these changes to support the use of emerging technology within the sport of softball. Being a permissive rule, the use of this one-way electronic communication will allow those who choose to embrace the technology an additional option to communicate with the catcher while on defense.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 high school softball coach will be able to use electronic devices in the dugout for one-way communication to the catcher while the team is on defense beginning in 2025.</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change is the result of analysis of current data, state association experimentation and a positive response from the membership. The committee has made these changes to support the use of emerging technology within the sport of softball. Being a permissive rule, the use of this one-way electronic communication will allow those who choose to embrace the technology an additional option to communicate with the catcher while on defense. It will also maintain the ability for those who prefer a more traditional approach to communicate using signals or a playbook/</a:t>
            </a:r>
            <a:r>
              <a:rPr lang="en-US" sz="1800" kern="100" dirty="0" err="1">
                <a:effectLst/>
                <a:latin typeface="Calibri" panose="020F0502020204030204" pitchFamily="34" charset="0"/>
                <a:ea typeface="Aptos" panose="020B0004020202020204" pitchFamily="34" charset="0"/>
                <a:cs typeface="Times New Roman" panose="02020603050405020304" pitchFamily="18" charset="0"/>
              </a:rPr>
              <a:t>playcard</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to continue that approach. Accommodating one-way communication to the catcher brought new language to two different sections of the NFHS Softball Rules Book, starting with Rule 1-8-6. Devices such as earpieces, electronic bands and smartwatches are now permitted as an EXCEPTION within the rule provided the player does not utilize said device to return correspondence to the coaching staff. Since both rules were updated for this change, the penalty from Rule 3-6-11 was added to Rule 1-8-6 as well, with violators subject to ejection unless the offense is ruled to be of a minor nature. This penalty has been in place for Rule 3-6-11 allowing the umpire to issue a warning if the offense is minor and then eject if the offense is repeated.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R="0" lvl="0" algn="l" defTabSz="914400" rtl="0" eaLnBrk="1" fontAlgn="base" latinLnBrk="0" hangingPunct="1">
              <a:lnSpc>
                <a:spcPct val="100000"/>
              </a:lnSpc>
              <a:spcBef>
                <a:spcPct val="0"/>
              </a:spcBef>
              <a:spcAft>
                <a:spcPct val="0"/>
              </a:spcAft>
              <a:buClrTx/>
              <a:buSzTx/>
              <a:tabLst/>
              <a:defRPr/>
            </a:pPr>
            <a:r>
              <a:rPr lang="en-US" sz="1200" b="1" dirty="0"/>
              <a:t>Rule 3-6-11: </a:t>
            </a:r>
            <a:r>
              <a:rPr lang="en-US" sz="1200" dirty="0">
                <a:solidFill>
                  <a:srgbClr val="414B56"/>
                </a:solidFill>
                <a:latin typeface="Calibri"/>
              </a:rPr>
              <a:t>Communication may only be to the catcher and may not be to any other player on defense or to any offensive player. While players other than </a:t>
            </a:r>
            <a:r>
              <a:rPr lang="en-US" sz="1200">
                <a:solidFill>
                  <a:srgbClr val="414B56"/>
                </a:solidFill>
                <a:latin typeface="Calibri"/>
              </a:rPr>
              <a:t>the catcher are </a:t>
            </a:r>
            <a:r>
              <a:rPr lang="en-US" sz="1200" dirty="0">
                <a:solidFill>
                  <a:srgbClr val="414B56"/>
                </a:solidFill>
                <a:latin typeface="Calibri"/>
              </a:rPr>
              <a:t>permitted to use jewelry, such as watches, they may not use them for the purpose of receiving communication from the dugout. Violators are subject to ejection unless the offense is ruled to be minor in nature.</a:t>
            </a: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Calibri" panose="020F0502020204030204" pitchFamily="34" charset="0"/>
                <a:ea typeface="Arial" panose="020B0604020202020204" pitchFamily="34" charset="0"/>
                <a:cs typeface="Times New Roman" panose="02020603050405020304" pitchFamily="18" charset="0"/>
              </a:rPr>
              <a:t>Clarifies that a coach may us an electronic device for one-way communication to the catcher while the team is on defense.</a:t>
            </a: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penalty has been in place for Rule 3-6-11 allowing the umpire to issue a warning if the offense is minor and then eject if the offense is repeated. In addition to permitting the one-way communication devices, the updated version of Rule 3-6-11 regarding Bench and Field Conduct specifies that coaches are prohibited from using the device to communicate with any other team member while on defense or any team member while on offense and the coach cannot use the device outside the dugout/bench area.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3-6-11: </a:t>
            </a:r>
            <a:r>
              <a:rPr lang="en-US" sz="1200" dirty="0">
                <a:solidFill>
                  <a:srgbClr val="414B56"/>
                </a:solidFill>
                <a:latin typeface="Calibri"/>
              </a:rPr>
              <a:t>The catcher is not required to remove the one-way communication device while on offense but may not use the device to receive communication.</a:t>
            </a: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solidFill>
                  <a:srgbClr val="000000"/>
                </a:solidFill>
                <a:effectLst/>
                <a:latin typeface="Calibri" panose="020F0502020204030204" pitchFamily="34" charset="0"/>
                <a:ea typeface="Arial" panose="020B0604020202020204" pitchFamily="34" charset="0"/>
              </a:rPr>
              <a:t>This rule change</a:t>
            </a:r>
            <a:r>
              <a:rPr lang="en-US" sz="1800" b="1" dirty="0">
                <a:solidFill>
                  <a:srgbClr val="000000"/>
                </a:solidFill>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Calibri" panose="020F0502020204030204" pitchFamily="34" charset="0"/>
              </a:rPr>
              <a:t>specifies that coaches are prohibited from using the device to communicate with any other team member while on defense or any team member while on offense and the coach cannot use the device outside the dugout/bench area.</a:t>
            </a:r>
            <a:br>
              <a:rPr lang="en-US" sz="1800" dirty="0">
                <a:effectLst/>
                <a:latin typeface="Calibri" panose="020F0502020204030204" pitchFamily="34" charset="0"/>
                <a:ea typeface="Calibri" panose="020F0502020204030204" pitchFamily="34" charset="0"/>
              </a:rPr>
            </a:b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In addition to permitting the one-way communication devices, the updated version of Rule 3-6-11 regarding Bench and Field Conduct specifies that coaches are prohibited from using the device to communicate with any other team member while on defense or any team member while on offense and the coach cannot use the device outside the dugout/bench area.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78438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9-3-2b: </a:t>
            </a:r>
            <a:r>
              <a:rPr kumimoji="0" lang="en-US" sz="12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If a batter-runner is awarded first base due to a baserunner’s interference, the batter-runner is credited with a fielder’s choice, not a base hit</a:t>
            </a:r>
            <a:r>
              <a:rPr kumimoji="0" lang="en-US" sz="11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effectLst/>
                <a:latin typeface="Calibri" panose="020F0502020204030204" pitchFamily="34" charset="0"/>
                <a:ea typeface="Calibri" panose="020F0502020204030204" pitchFamily="34" charset="0"/>
                <a:cs typeface="Calibri" panose="020F0502020204030204" pitchFamily="34" charset="0"/>
              </a:rPr>
              <a:t>This change corrects an error in the rules book that awarded a base hit in this instance. </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For the purpose of official scorekeeping, if a baserunner is declared out for being hit by a fair batted ball the batter-runner is credited with a fielder’s choice in the scorebook. A runner being hit with a batted ball is a form of interference and is covered in Rule 8-6-11 which specifies that the runner is out and it also lists that the batter-runner is credited with a fielder's choice. Previously, this play was scored as a base hit for the batter.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indent="0">
              <a:buFont typeface="Arial" panose="020B0604020202020204" pitchFamily="34" charset="0"/>
              <a:buNone/>
              <a:defRPr/>
            </a:pPr>
            <a:endParaRPr kumimoji="0" lang="en-US" sz="1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04235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247064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1-6-6: </a:t>
            </a:r>
            <a:r>
              <a:rPr lang="en-US" sz="1200" dirty="0"/>
              <a:t>Batting helmets shall be equipped with a face protector that is certified by SEI to meet the NOCSAE standard.</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solidFill>
                  <a:srgbClr val="000000"/>
                </a:solidFill>
                <a:effectLst/>
                <a:latin typeface="Calibri" panose="020F0502020204030204" pitchFamily="34" charset="0"/>
                <a:ea typeface="Arial" panose="020B0604020202020204" pitchFamily="34" charset="0"/>
              </a:rPr>
              <a:t>NOCSAE has requested that we modify the language for clarity of the certification process.</a:t>
            </a: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129531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1-7-1: </a:t>
            </a:r>
            <a:r>
              <a:rPr lang="en-US" sz="1800" dirty="0">
                <a:solidFill>
                  <a:srgbClr val="000000"/>
                </a:solidFill>
                <a:effectLst/>
                <a:latin typeface="Calibri" panose="020F0502020204030204" pitchFamily="34" charset="0"/>
                <a:ea typeface="Arial" panose="020B0604020202020204" pitchFamily="34" charset="0"/>
              </a:rPr>
              <a:t>NOCSAE has requested that we modify the language for clarity of the certification process.</a:t>
            </a:r>
            <a:br>
              <a:rPr lang="en-US" sz="1200" b="1" dirty="0"/>
            </a:br>
            <a:br>
              <a:rPr lang="en-US" sz="1200" b="1" dirty="0"/>
            </a:br>
            <a:r>
              <a:rPr lang="en-US" sz="1200" b="1" dirty="0"/>
              <a:t>Rationale: </a:t>
            </a:r>
            <a:r>
              <a:rPr lang="en-US" sz="1800" dirty="0">
                <a:solidFill>
                  <a:srgbClr val="000000"/>
                </a:solidFill>
                <a:effectLst/>
                <a:latin typeface="Calibri" panose="020F0502020204030204" pitchFamily="34" charset="0"/>
                <a:ea typeface="'calibri',sans-serif"/>
              </a:rPr>
              <a:t>NOCSAE has requested that we modify the language for clarity of the certification process.</a:t>
            </a: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2624525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2-47: </a:t>
            </a:r>
            <a:r>
              <a:rPr lang="en-US" sz="1200" dirty="0"/>
              <a:t>A replant of the pivot foot occurs when the pitcher pushes off the playing surface from anywhere other than the pitcher’s plate </a:t>
            </a:r>
            <a:r>
              <a:rPr lang="en-US" sz="1200" dirty="0">
                <a:solidFill>
                  <a:srgbClr val="FF0000"/>
                </a:solidFill>
              </a:rPr>
              <a:t>resulting in the non-pivot foot becoming closer to home plate.</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b="1" dirty="0"/>
            </a:br>
            <a:r>
              <a:rPr lang="en-US" b="1" dirty="0"/>
              <a:t>Rationale: </a:t>
            </a:r>
            <a:r>
              <a:rPr lang="en-US" b="0" dirty="0"/>
              <a:t>R</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eplant of the pivot foot occurs when the pitcher pushes off the playing surface from anywhere other than the pitcher’s plate, </a:t>
            </a:r>
            <a:r>
              <a:rPr lang="en-US" sz="1800" u="sng" kern="100" dirty="0">
                <a:effectLst/>
                <a:latin typeface="Calibri" panose="020F0502020204030204" pitchFamily="34" charset="0"/>
                <a:ea typeface="Aptos" panose="020B0004020202020204" pitchFamily="34" charset="0"/>
                <a:cs typeface="Times New Roman" panose="02020603050405020304" pitchFamily="18" charset="0"/>
              </a:rPr>
              <a:t>resulting in the non-pivot foot becoming closer to home plate</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prior to the act of delivering the pitch. Additional language has been added to align this rule with playing action.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Comments:</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272294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Rule 3-2-3: </a:t>
            </a:r>
            <a:r>
              <a:rPr lang="en-US" sz="1200" dirty="0"/>
              <a:t>A replant of the pivot foot occurs when the pitcher pushes off the playing surface from anywhere other than the pitcher’s plate </a:t>
            </a:r>
            <a:r>
              <a:rPr lang="en-US" sz="1200" dirty="0">
                <a:solidFill>
                  <a:srgbClr val="FF0000"/>
                </a:solidFill>
              </a:rPr>
              <a:t>resulting in the non-pivot foot becoming closer to home plate.</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200" b="1" dirty="0"/>
            </a:br>
            <a:r>
              <a:rPr lang="en-US" sz="1200" b="1" dirty="0"/>
              <a:t>Rationale: </a:t>
            </a:r>
            <a:r>
              <a:rPr lang="en-US" sz="1800" dirty="0">
                <a:solidFill>
                  <a:srgbClr val="000000"/>
                </a:solidFill>
                <a:effectLst/>
                <a:latin typeface="Calibri" panose="020F0502020204030204" pitchFamily="34" charset="0"/>
                <a:ea typeface="Arial" panose="020B0604020202020204" pitchFamily="34" charset="0"/>
              </a:rPr>
              <a:t>Clarifies requirements for school information on a uniform.</a:t>
            </a: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2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2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Beginning January 1, 2027, uniforms may only bear a single manufacturer’s logo, school, name, school logo, mascot and/or the participant’s name. Advertisements, messages, team slogans, etc., will no longer be allowed. Added language – “on each portion”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a:p>
        </p:txBody>
      </p:sp>
    </p:spTree>
    <p:extLst>
      <p:ext uri="{BB962C8B-B14F-4D97-AF65-F5344CB8AC3E}">
        <p14:creationId xmlns:p14="http://schemas.microsoft.com/office/powerpoint/2010/main" val="299366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Rules 3-6-12, 10-1-6: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The rules prohibiting the use of any form of alcohol, illicit substances or tobacco now include participants, coaches, game officials beginning with the arrival at the competition site until departure from the site following the game.</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200" dirty="0">
                <a:solidFill>
                  <a:srgbClr val="000000"/>
                </a:solidFill>
                <a:effectLst/>
                <a:latin typeface="Calibri" panose="020F0502020204030204" pitchFamily="34" charset="0"/>
                <a:ea typeface="'calibri',sans-serif"/>
              </a:rPr>
              <a:t>Provides consistent language for NFHS rule books prohibiting the use of alcohol, tobacco, and controlled or illicit substances.</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Beginning January 1, 2027, uniforms may only bear a single manufacturer’s logo, school, name, school logo, mascot and/or the participant’s name. Advertisements, messages, team slogans, etc., will no longer be allowed. Added language – “on each portion”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237292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nSpc>
                <a:spcPct val="115000"/>
              </a:lnSpc>
              <a:spcBef>
                <a:spcPts val="0"/>
              </a:spcBef>
              <a:spcAft>
                <a:spcPts val="0"/>
              </a:spcAft>
            </a:pPr>
            <a:r>
              <a:rPr lang="en-US" sz="1000" b="1" dirty="0"/>
              <a:t>Rules 5-1 Table: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br>
              <a:rPr lang="en-US" sz="1000" kern="100" dirty="0">
                <a:effectLst/>
                <a:latin typeface="Calibri" panose="020F0502020204030204" pitchFamily="34" charset="0"/>
                <a:ea typeface="Aptos" panose="020B0004020202020204" pitchFamily="34" charset="0"/>
                <a:cs typeface="Times New Roman" panose="02020603050405020304" pitchFamily="18" charset="0"/>
              </a:rPr>
            </a:br>
            <a:r>
              <a:rPr lang="en-US" sz="1800" dirty="0">
                <a:solidFill>
                  <a:srgbClr val="000000"/>
                </a:solidFill>
                <a:effectLst/>
                <a:latin typeface="Calibri" panose="020F0502020204030204" pitchFamily="34" charset="0"/>
                <a:ea typeface="'calibri',sans-serif"/>
              </a:rPr>
              <a:t>BALL DEAD IMMEDIATELY</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19. Awards or Penalties/References 5-1-1i </a:t>
            </a:r>
            <a:r>
              <a:rPr lang="en-US" sz="1800" strike="sngStrike" dirty="0">
                <a:solidFill>
                  <a:srgbClr val="FF0000"/>
                </a:solidFill>
                <a:effectLst/>
                <a:latin typeface="Calibri" panose="020F0502020204030204" pitchFamily="34" charset="0"/>
                <a:ea typeface="'calibri',sans-serif"/>
              </a:rPr>
              <a:t>NOTE</a:t>
            </a:r>
            <a:r>
              <a:rPr lang="en-US" sz="1800" dirty="0">
                <a:solidFill>
                  <a:srgbClr val="000000"/>
                </a:solidFill>
                <a:effectLst/>
                <a:latin typeface="Calibri" panose="020F0502020204030204" pitchFamily="34" charset="0"/>
                <a:ea typeface="'calibri',sans-serif"/>
              </a:rPr>
              <a:t>, 8-4-3h.</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20. 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8-4-3h</a:t>
            </a:r>
            <a:r>
              <a:rPr lang="en-US" sz="1800" dirty="0">
                <a:solidFill>
                  <a:srgbClr val="000000"/>
                </a:solidFill>
                <a:effectLst/>
                <a:latin typeface="Calibri" panose="020F0502020204030204" pitchFamily="34" charset="0"/>
                <a:ea typeface="'calibri',sans-serif"/>
              </a:rPr>
              <a:t>, Awards or Penalties/References </a:t>
            </a:r>
            <a:r>
              <a:rPr lang="en-US" sz="1800" u="sng" dirty="0">
                <a:solidFill>
                  <a:srgbClr val="FF0000"/>
                </a:solidFill>
                <a:effectLst/>
                <a:latin typeface="Calibri" panose="020F0502020204030204" pitchFamily="34" charset="0"/>
                <a:ea typeface="'calibri',sans-serif"/>
              </a:rPr>
              <a:t>8-4-3i</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8-4-3j</a:t>
            </a:r>
            <a:br>
              <a:rPr lang="en-US" sz="1800" dirty="0">
                <a:solidFill>
                  <a:srgbClr val="000000"/>
                </a:solidFill>
                <a:effectLst/>
                <a:latin typeface="Calibri" panose="020F0502020204030204" pitchFamily="34" charset="0"/>
                <a:ea typeface="'calibri',sans-serif"/>
              </a:rPr>
            </a:b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sans-serif"/>
              </a:rPr>
              <a:t>DELAYED DEAD BALL</a:t>
            </a:r>
            <a:br>
              <a:rPr lang="en-US" sz="1800" dirty="0">
                <a:solidFill>
                  <a:srgbClr val="000000"/>
                </a:solidFill>
                <a:effectLst/>
                <a:latin typeface="Calibri" panose="020F0502020204030204" pitchFamily="34" charset="0"/>
                <a:ea typeface="'calibri',sans-serif"/>
              </a:rPr>
            </a:br>
            <a:r>
              <a:rPr lang="en-US" sz="1800" dirty="0">
                <a:solidFill>
                  <a:srgbClr val="000000"/>
                </a:solidFill>
                <a:effectLst/>
                <a:latin typeface="Calibri" panose="020F0502020204030204" pitchFamily="34" charset="0"/>
                <a:ea typeface="'calibri',sans-serif"/>
              </a:rPr>
              <a:t>1.  </a:t>
            </a:r>
            <a:r>
              <a:rPr lang="en-US" sz="1800" dirty="0">
                <a:effectLst/>
                <a:latin typeface="Calibri" panose="020F0502020204030204" pitchFamily="34" charset="0"/>
                <a:ea typeface="'calibri',sans-serif"/>
              </a:rPr>
              <a:t>Awards or Penalties </a:t>
            </a:r>
            <a:r>
              <a:rPr lang="en-US" sz="1800" u="sng" dirty="0">
                <a:solidFill>
                  <a:srgbClr val="FF0000"/>
                </a:solidFill>
                <a:effectLst/>
                <a:latin typeface="Calibri" panose="020F0502020204030204" pitchFamily="34" charset="0"/>
                <a:ea typeface="Times New Roman" panose="02020603050405020304" pitchFamily="18" charset="0"/>
              </a:rPr>
              <a:t>The batter is awarded a ball unless the batter reaches first base safely and each other runner advances at least one base, the illegal pitch is nullified. Or if the batter does not </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reach first base safely or if any base runner fails to advance at least one base, the coach of the team at bat shall have the option of the result of the play or the penalty of the illegal pitch. </a:t>
            </a:r>
            <a:r>
              <a:rPr lang="en-US" sz="1800" strike="sngStrike" dirty="0">
                <a:solidFill>
                  <a:srgbClr val="FF0000"/>
                </a:solidFill>
                <a:effectLst/>
                <a:latin typeface="Calibri" panose="020F0502020204030204" pitchFamily="34" charset="0"/>
                <a:ea typeface="Times New Roman" panose="02020603050405020304" pitchFamily="18" charset="0"/>
              </a:rPr>
              <a:t>The pitch is ruled a ball if the ball is not hit</a:t>
            </a:r>
            <a:br>
              <a:rPr lang="en-US" sz="1800" strike="sngStrike" dirty="0">
                <a:solidFill>
                  <a:srgbClr val="FF0000"/>
                </a:solidFill>
                <a:effectLst/>
                <a:latin typeface="Calibri" panose="020F0502020204030204" pitchFamily="34" charset="0"/>
                <a:ea typeface="Times New Roman" panose="02020603050405020304" pitchFamily="18" charset="0"/>
              </a:rPr>
            </a:br>
            <a:r>
              <a:rPr lang="en-US" sz="1800" strike="noStrike"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or batter becomes base runner. Otherwise, if ball is hit and all runners do not advance one base safely, the team at bat has the choice of accepting the play or penalty.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alibri" panose="020F0502020204030204" pitchFamily="34" charset="0"/>
                <a:ea typeface="'calibri',sans-serif"/>
              </a:rPr>
              <a:t>2. Awards or Penalties/References </a:t>
            </a:r>
            <a:r>
              <a:rPr lang="en-US" sz="1800" u="sng" dirty="0">
                <a:solidFill>
                  <a:srgbClr val="FF0000"/>
                </a:solidFill>
                <a:effectLst/>
                <a:latin typeface="Calibri" panose="020F0502020204030204" pitchFamily="34" charset="0"/>
                <a:ea typeface="'calibri',sans-serif"/>
              </a:rPr>
              <a:t>6-4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6-1-4</a:t>
            </a:r>
            <a:r>
              <a:rPr lang="en-US" sz="1800" dirty="0">
                <a:solidFill>
                  <a:srgbClr val="FF0000"/>
                </a:solidFill>
                <a:effectLst/>
                <a:latin typeface="Calibri" panose="020F0502020204030204" pitchFamily="34" charset="0"/>
                <a:ea typeface="'calibri',sans-serif"/>
              </a:rPr>
              <a:t> </a:t>
            </a:r>
            <a:r>
              <a:rPr lang="en-US" sz="1800" strike="sngStrike" dirty="0">
                <a:solidFill>
                  <a:srgbClr val="FF0000"/>
                </a:solidFill>
                <a:effectLst/>
                <a:latin typeface="Calibri" panose="020F0502020204030204" pitchFamily="34" charset="0"/>
                <a:ea typeface="'calibri',sans-serif"/>
              </a:rPr>
              <a:t>(S.P.)</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Rationale: </a:t>
            </a:r>
            <a:r>
              <a:rPr lang="en-US" sz="1800" dirty="0">
                <a:solidFill>
                  <a:srgbClr val="000000"/>
                </a:solidFill>
                <a:effectLst/>
                <a:latin typeface="Calibri" panose="020F0502020204030204" pitchFamily="34" charset="0"/>
                <a:ea typeface="Arial" panose="020B0604020202020204" pitchFamily="34" charset="0"/>
              </a:rPr>
              <a:t>Edits to the Dead Ball Table.</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Beginning January 1, 2027, uniforms may only bear a single manufacturer’s logo, school, name, school logo, mascot and/or the participant’s name. Advertisements, messages, team slogans, etc., will no longer be allowed. Added language – “on each portion”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4136192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0"/>
              </a:spcAft>
            </a:pPr>
            <a:r>
              <a:rPr lang="en-US" sz="1000" b="1" dirty="0"/>
              <a:t>Rules 6-1-2c: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While pushing off from the pitcher's plate, both feet may be disengaged from the playing surface as long as they remain within the 24-inch </a:t>
            </a:r>
            <a:r>
              <a:rPr lang="en-US" sz="1800" u="sng" dirty="0">
                <a:solidFill>
                  <a:srgbClr val="FF0000"/>
                </a:solidFill>
                <a:effectLst/>
                <a:latin typeface="Calibri" panose="020F0502020204030204" pitchFamily="34" charset="0"/>
                <a:ea typeface="Times New Roman" panose="02020603050405020304" pitchFamily="18" charset="0"/>
              </a:rPr>
              <a:t>length</a:t>
            </a: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width</a:t>
            </a:r>
            <a:r>
              <a:rPr lang="en-US" sz="1800" dirty="0">
                <a:effectLst/>
                <a:latin typeface="Calibri" panose="020F0502020204030204" pitchFamily="34" charset="0"/>
                <a:ea typeface="Times New Roman" panose="02020603050405020304" pitchFamily="18" charset="0"/>
              </a:rPr>
              <a:t> of the pitcher's plate and do not create a replant of the pivot foot resulting in the pitcher being farther away from the pitcher’s plate. Pushing off with the pivot foot from a place other than the pitcher's plate resulting in the non-pivot foot becoming closer to home plate is illegal.</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Rationale: </a:t>
            </a:r>
            <a:r>
              <a:rPr lang="en-US" sz="1800" dirty="0">
                <a:effectLst/>
                <a:latin typeface="Calibri" panose="020F0502020204030204" pitchFamily="34" charset="0"/>
                <a:ea typeface="Times New Roman" panose="02020603050405020304" pitchFamily="18" charset="0"/>
              </a:rPr>
              <a:t>Aligns the way the 24-inch pitcher’s plate is described in the rules book.</a:t>
            </a:r>
            <a:br>
              <a:rPr lang="en-US" sz="1200" dirty="0">
                <a:solidFill>
                  <a:srgbClr val="000000"/>
                </a:solidFill>
                <a:effectLst/>
                <a:latin typeface="Calibri" panose="020F0502020204030204" pitchFamily="34" charset="0"/>
                <a:ea typeface="'calibri',sans-serif"/>
              </a:rPr>
            </a:b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57610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Rules 8-1-2a EFFECTS 3: </a:t>
            </a:r>
            <a:r>
              <a:rPr lang="en-US" sz="10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000" b="1" dirty="0">
                <a:effectLst/>
                <a:latin typeface="Calibri" panose="020F0502020204030204" pitchFamily="34" charset="0"/>
                <a:ea typeface="Times New Roman" panose="02020603050405020304" pitchFamily="18" charset="0"/>
              </a:rPr>
              <a:t>ART. 2 . . .</a:t>
            </a:r>
            <a:r>
              <a:rPr lang="en-US" sz="1000" dirty="0">
                <a:effectLst/>
                <a:latin typeface="Calibri" panose="020F0502020204030204" pitchFamily="34" charset="0"/>
                <a:ea typeface="Times New Roman" panose="02020603050405020304" pitchFamily="18" charset="0"/>
              </a:rPr>
              <a:t> A batter is awarded first base when:</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a.  fair batted ball strikes the person, attached equipment, or clothing of an umpire or a runner.</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3.  If before passing a fielder without being touched, the ball is dead. If the runner is hit by the ball while off base and before it has passed an infielder, excluding the pitcher, or if it passes</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an infielder and another fielder has an opportunity to make an out, the runner is out and the batter-runner is entitled to first base without liability to be put out, </a:t>
            </a:r>
            <a:r>
              <a:rPr lang="en-US" sz="1000" u="sng" dirty="0">
                <a:solidFill>
                  <a:srgbClr val="FF0000"/>
                </a:solidFill>
                <a:effectLst/>
                <a:latin typeface="Calibri" panose="020F0502020204030204" pitchFamily="34" charset="0"/>
                <a:ea typeface="Times New Roman" panose="02020603050405020304" pitchFamily="18" charset="0"/>
              </a:rPr>
              <a:t>and credited with a</a:t>
            </a:r>
            <a:br>
              <a:rPr lang="en-US" sz="1000" u="sng" dirty="0">
                <a:solidFill>
                  <a:srgbClr val="FF0000"/>
                </a:solidFill>
                <a:effectLst/>
                <a:latin typeface="Calibri" panose="020F0502020204030204" pitchFamily="34" charset="0"/>
                <a:ea typeface="Times New Roman" panose="02020603050405020304" pitchFamily="18" charset="0"/>
              </a:rPr>
            </a:br>
            <a:r>
              <a:rPr lang="en-US" sz="1000" dirty="0">
                <a:solidFill>
                  <a:srgbClr val="FF0000"/>
                </a:solidFill>
                <a:effectLst/>
                <a:latin typeface="Calibri" panose="020F0502020204030204" pitchFamily="34" charset="0"/>
                <a:ea typeface="Times New Roman" panose="02020603050405020304" pitchFamily="18" charset="0"/>
              </a:rPr>
              <a:t>          </a:t>
            </a:r>
            <a:r>
              <a:rPr lang="en-US" sz="1000" u="sng" dirty="0">
                <a:solidFill>
                  <a:srgbClr val="FF0000"/>
                </a:solidFill>
                <a:effectLst/>
                <a:latin typeface="Calibri" panose="020F0502020204030204" pitchFamily="34" charset="0"/>
                <a:ea typeface="Times New Roman" panose="02020603050405020304" pitchFamily="18" charset="0"/>
              </a:rPr>
              <a:t>fielder's choice</a:t>
            </a:r>
            <a:r>
              <a:rPr lang="en-US" sz="1000" dirty="0">
                <a:effectLst/>
                <a:latin typeface="Calibri" panose="020F0502020204030204" pitchFamily="34" charset="0"/>
                <a:ea typeface="Times New Roman" panose="02020603050405020304" pitchFamily="18" charset="0"/>
              </a:rPr>
              <a:t>. When a fair batted ball touches a runner who is in contact with a base, the ball is dead or live depending on whether the closest fielder is in front of the base (live) or </a:t>
            </a:r>
            <a:br>
              <a:rPr lang="en-US" sz="1000" dirty="0">
                <a:effectLst/>
                <a:latin typeface="Calibri" panose="020F0502020204030204" pitchFamily="34" charset="0"/>
                <a:ea typeface="Times New Roman" panose="02020603050405020304" pitchFamily="18" charset="0"/>
              </a:rPr>
            </a:br>
            <a:r>
              <a:rPr lang="en-US" sz="1000" dirty="0">
                <a:effectLst/>
                <a:latin typeface="Calibri" panose="020F0502020204030204" pitchFamily="34" charset="0"/>
                <a:ea typeface="Times New Roman" panose="02020603050405020304" pitchFamily="18" charset="0"/>
              </a:rPr>
              <a:t>          behind the base (dead). The runner is not out unless the runner intentionally interferes.</a:t>
            </a: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800" dirty="0">
                <a:effectLst/>
                <a:latin typeface="Calibri" panose="020F0502020204030204" pitchFamily="34" charset="0"/>
                <a:ea typeface="Times New Roman" panose="02020603050405020304" pitchFamily="18" charset="0"/>
              </a:rPr>
              <a:t>To better align these rules with the enforcement in rule 8-6-11 that covers the runner’s actions and provides the direct penalty for their actions.</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sz="10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1646914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0"/>
              </a:spcAft>
            </a:pPr>
            <a:r>
              <a:rPr lang="en-US" sz="1000" b="1" dirty="0"/>
              <a:t>Rules 8-6-4: </a:t>
            </a:r>
            <a:r>
              <a:rPr lang="en-US" sz="1800" b="1" dirty="0">
                <a:solidFill>
                  <a:srgbClr val="231F20"/>
                </a:solidFill>
                <a:effectLst/>
                <a:latin typeface="Calibri" panose="020F0502020204030204" pitchFamily="34" charset="0"/>
                <a:ea typeface="Arial" panose="020B0604020202020204" pitchFamily="34" charset="0"/>
              </a:rPr>
              <a:t>ART. 4 . . . </a:t>
            </a:r>
            <a:r>
              <a:rPr lang="en-US" sz="1800" dirty="0">
                <a:solidFill>
                  <a:srgbClr val="231F20"/>
                </a:solidFill>
                <a:effectLst/>
                <a:latin typeface="Calibri" panose="020F0502020204030204" pitchFamily="34" charset="0"/>
                <a:ea typeface="Arial" panose="020B0604020202020204" pitchFamily="34" charset="0"/>
              </a:rPr>
              <a:t>The runner physically passes a preceding runner before that runner has been put out. If this was the third out of the inning, any runs scoring prior to the out for passing a preceding runner would count. A runner(s) passing a </a:t>
            </a:r>
            <a:r>
              <a:rPr lang="en-US" sz="1800" dirty="0">
                <a:solidFill>
                  <a:srgbClr val="231F20"/>
                </a:solidFill>
                <a:effectLst/>
                <a:latin typeface="Calibri" panose="020F0502020204030204" pitchFamily="34" charset="0"/>
                <a:ea typeface="'calibri',sans-serif"/>
              </a:rPr>
              <a:t>preceding obstructed runner is not out. (8-4-3b PENALTY </a:t>
            </a:r>
            <a:r>
              <a:rPr lang="en-US" sz="1800" u="sng" dirty="0">
                <a:solidFill>
                  <a:srgbClr val="FF0000"/>
                </a:solidFill>
                <a:effectLst/>
                <a:latin typeface="Calibri" panose="020F0502020204030204" pitchFamily="34" charset="0"/>
                <a:ea typeface="'calibri',sans-serif"/>
              </a:rPr>
              <a:t>3</a:t>
            </a:r>
            <a:r>
              <a:rPr lang="en-US" sz="1800" dirty="0">
                <a:solidFill>
                  <a:srgbClr val="231F20"/>
                </a:solidFill>
                <a:effectLst/>
                <a:latin typeface="Calibri" panose="020F0502020204030204" pitchFamily="34" charset="0"/>
                <a:ea typeface="'calibri',sans-serif"/>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Rationale: </a:t>
            </a:r>
            <a:r>
              <a:rPr lang="en-US" sz="1800" dirty="0">
                <a:solidFill>
                  <a:srgbClr val="000000"/>
                </a:solidFill>
                <a:effectLst/>
                <a:latin typeface="Calibri" panose="020F0502020204030204" pitchFamily="34" charset="0"/>
                <a:ea typeface="Arial" panose="020B0604020202020204" pitchFamily="34" charset="0"/>
              </a:rPr>
              <a:t>Clarifies which penalty applies to Rule 8-6-4.</a:t>
            </a:r>
            <a:endParaRPr lang="en-US" sz="1000" b="1" dirty="0"/>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br>
              <a:rPr lang="en-US" sz="1000" b="1" dirty="0"/>
            </a:br>
            <a:r>
              <a:rPr lang="en-US" sz="1000" b="1" dirty="0"/>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3876952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26</a:t>
            </a:fld>
            <a:endParaRPr lang="en-US"/>
          </a:p>
        </p:txBody>
      </p:sp>
    </p:spTree>
    <p:extLst>
      <p:ext uri="{BB962C8B-B14F-4D97-AF65-F5344CB8AC3E}">
        <p14:creationId xmlns:p14="http://schemas.microsoft.com/office/powerpoint/2010/main" val="21275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b="1" dirty="0"/>
              <a:t>TEAM’S ROLE IN PACE OF PLAY</a:t>
            </a:r>
            <a:br>
              <a:rPr lang="en-US" b="1" dirty="0"/>
            </a:br>
            <a:r>
              <a:rPr lang="en-US" sz="1800" dirty="0">
                <a:effectLst/>
                <a:latin typeface="Calibri" panose="020F0502020204030204" pitchFamily="34" charset="0"/>
                <a:ea typeface="Aptos" panose="020B0004020202020204" pitchFamily="34" charset="0"/>
                <a:cs typeface="Aptos" panose="020B0004020202020204" pitchFamily="34" charset="0"/>
              </a:rPr>
              <a:t>Coaches play a vital role in creating and maintaining pace-of-play standards for their individual players and teams. Every effort should be made to educate players on the rules involved and the timing protocols related to breaks between innings, as well as during gameplay. Between innings, 60 seconds is provided for (a) the defense to take the field and throw warm-up pitches, and (b) the offense to prepare to bat.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564131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TEAM’S ROLE IN PACE OF PLAY</a:t>
            </a:r>
            <a:br>
              <a:rPr lang="en-US" b="1" dirty="0"/>
            </a:br>
            <a:r>
              <a:rPr lang="en-US" sz="1200" dirty="0">
                <a:effectLst/>
                <a:latin typeface="Calibri" panose="020F0502020204030204" pitchFamily="34" charset="0"/>
                <a:ea typeface="Aptos" panose="020B0004020202020204" pitchFamily="34" charset="0"/>
                <a:cs typeface="Aptos" panose="020B0004020202020204" pitchFamily="34" charset="0"/>
              </a:rPr>
              <a:t>There are several ways that coaches can expedite this process with simple instructions to players. For example, if the catcher was batting when the third out was made, have another teammate or coach prepared to receive warm-up pitches while the catcher gets equipped. For the team coming to bat, coaches should encourage their lead-off batter to gather their batting equipment while the remainder of the team huddles in an appropriate area that doesn’t pose a safety risk for the defense warming up.</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Calibri" panose="020F0502020204030204" pitchFamily="34" charset="0"/>
              <a:ea typeface="Aptos" panose="020B0004020202020204" pitchFamily="34" charset="0"/>
              <a:cs typeface="Aptos" panose="020B00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28</a:t>
            </a:fld>
            <a:endParaRPr lang="en-US"/>
          </a:p>
        </p:txBody>
      </p:sp>
    </p:spTree>
    <p:extLst>
      <p:ext uri="{BB962C8B-B14F-4D97-AF65-F5344CB8AC3E}">
        <p14:creationId xmlns:p14="http://schemas.microsoft.com/office/powerpoint/2010/main" val="2034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TEAM’S ROLE IN PACE OF PLAY</a:t>
            </a:r>
            <a:br>
              <a:rPr lang="en-US" b="1" dirty="0"/>
            </a:br>
            <a:r>
              <a:rPr lang="en-US" sz="1200" dirty="0">
                <a:effectLst/>
                <a:latin typeface="Calibri" panose="020F0502020204030204" pitchFamily="34" charset="0"/>
                <a:ea typeface="Aptos" panose="020B0004020202020204" pitchFamily="34" charset="0"/>
                <a:cs typeface="Aptos" panose="020B0004020202020204" pitchFamily="34" charset="0"/>
              </a:rPr>
              <a:t>There are prescribed penalties associated with excessive time between innings. Once the allowed 60 seconds has passed, the offensive team has 10 seconds for its batter to enter the batter’s box (NFHS Rule 7-3-1). Similarly, once the allowed 60 seconds has passed, the pitcher has 20 seconds to legally deliver a pitch (NFHS Rule 6-2-3). These same time constraints exist on each pitch thrown. Once the ball has been returned to the pitcher to prepare for the next pitch, the pitcher has 20 seconds to release the pitch. Coaches who delay in calling pitches risk a penalty for exceeding the allowed 20 seconds. The same applies to the offense when a batter fails to enter the batter’s box within 10 seconds after the ball is returned to the pitcher. The respective penalties for violations of these time constraints are either a strike or a ball on the batter, depending on the tardy party.</a:t>
            </a:r>
            <a:endParaRPr lang="en-US" sz="1200" dirty="0">
              <a:effectLst/>
              <a:latin typeface="Aptos" panose="020B0004020202020204" pitchFamily="34" charset="0"/>
              <a:ea typeface="Aptos" panose="020B0004020202020204" pitchFamily="34" charset="0"/>
              <a:cs typeface="Aptos" panose="020B0004020202020204"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a:p>
        </p:txBody>
      </p:sp>
    </p:spTree>
    <p:extLst>
      <p:ext uri="{BB962C8B-B14F-4D97-AF65-F5344CB8AC3E}">
        <p14:creationId xmlns:p14="http://schemas.microsoft.com/office/powerpoint/2010/main" val="883624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TEAM’S ROLE IN PACE OF PLAY</a:t>
            </a:r>
            <a:br>
              <a:rPr lang="en-US" b="1" dirty="0"/>
            </a:br>
            <a:r>
              <a:rPr lang="en-US" b="0" dirty="0"/>
              <a:t>And finally, p</a:t>
            </a:r>
            <a:r>
              <a:rPr lang="en-US" sz="1200" b="0" dirty="0"/>
              <a:t>regame </a:t>
            </a:r>
            <a:r>
              <a:rPr lang="en-US" sz="1200" dirty="0"/>
              <a:t>lineup exchanges should be brief and to the point. In order to start games on time, both umpires and coaches should limit talking to pertinent information during this meeting. Remember, this is not meant to be a rules clinic.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30</a:t>
            </a:fld>
            <a:endParaRPr lang="en-US"/>
          </a:p>
        </p:txBody>
      </p:sp>
    </p:spTree>
    <p:extLst>
      <p:ext uri="{BB962C8B-B14F-4D97-AF65-F5344CB8AC3E}">
        <p14:creationId xmlns:p14="http://schemas.microsoft.com/office/powerpoint/2010/main" val="797701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SITUATIONAL AWARENESS</a:t>
            </a:r>
            <a:br>
              <a:rPr lang="en-US" b="1" dirty="0"/>
            </a:br>
            <a:r>
              <a:rPr lang="en-US" sz="1800" kern="0" dirty="0">
                <a:effectLst/>
                <a:latin typeface="Calibri" panose="020F0502020204030204" pitchFamily="34" charset="0"/>
                <a:ea typeface="Aptos" panose="020B0004020202020204" pitchFamily="34" charset="0"/>
              </a:rPr>
              <a:t>Participant well-being should be a priority for all those involved in game management. Coaches and umpires can help minimize risk and injury to players by understanding and enforcing existing bench and field conduct rules. NFHS rules stipulate that once the game has begun, only the batter, runner(s), on-deck batter, coaches in the coach’s box, bat/ball shaggers or one of the nine players on defense are permitted to be outside the designated dugout/bench or designated warm-up areas (i.e. batting cage or bullpen). Additionally, during game play, hitting the ball to teammates on defense is prohibited. </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31</a:t>
            </a:fld>
            <a:endParaRPr lang="en-US"/>
          </a:p>
        </p:txBody>
      </p:sp>
    </p:spTree>
    <p:extLst>
      <p:ext uri="{BB962C8B-B14F-4D97-AF65-F5344CB8AC3E}">
        <p14:creationId xmlns:p14="http://schemas.microsoft.com/office/powerpoint/2010/main" val="277135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is the national leader and advocate for high school athletics and performing arts programs. Services of the NFHS reach more than 19,000 high schools and 12 million participants throughout the </a:t>
            </a:r>
            <a:r>
              <a:rPr lang="en-US" b="0" dirty="0"/>
              <a:t>eight </a:t>
            </a:r>
            <a:r>
              <a:rPr lang="en-US" dirty="0"/>
              <a:t>NFHS sections across</a:t>
            </a:r>
            <a:r>
              <a:rPr lang="en-US" baseline="0" dirty="0"/>
              <a:t> the U.S.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A significant responsibility</a:t>
            </a:r>
            <a:r>
              <a:rPr lang="en-US" baseline="0" dirty="0"/>
              <a:t> of the NFHS is the commitment to writing quality playing rules for 17 high school sports for boys and girls, in addition to providing educational resources for high school coaches, officials, parents and students.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It is the vision of the NFHS to help prepare tomorrow’s leaders for the next level of life through the many program offerings in education-based</a:t>
            </a:r>
            <a:r>
              <a:rPr lang="en-US" baseline="0" dirty="0"/>
              <a:t> athletics and activities.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SITUATIONAL AWARENESS</a:t>
            </a:r>
          </a:p>
          <a:p>
            <a:r>
              <a:rPr lang="en-US" sz="1800" kern="0" dirty="0">
                <a:effectLst/>
                <a:latin typeface="Calibri" panose="020F0502020204030204" pitchFamily="34" charset="0"/>
                <a:ea typeface="Aptos" panose="020B0004020202020204" pitchFamily="34" charset="0"/>
              </a:rPr>
              <a:t>Participant well-being should be a priority for all those involved in game management. Coaches and umpires can help minimize risk and injury to players by understanding and enforcing existing bench and field conduct rules. NFHS rules stipulate that once the game has begun, only the batter, runner(s), on-deck batter, coaches in the coach’s box, bat/ball shaggers or one of the nine players on defense are permitted to be outside the designated dugout/bench or designated warm-up areas (i.e. batting cage or bullpen). Additionally, during game play, hitting the ball to teammates on defense is prohibited. Between innings, bench personnel are permitted to engage in throwing and running activities.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32</a:t>
            </a:fld>
            <a:endParaRPr lang="en-US"/>
          </a:p>
        </p:txBody>
      </p:sp>
    </p:spTree>
    <p:extLst>
      <p:ext uri="{BB962C8B-B14F-4D97-AF65-F5344CB8AC3E}">
        <p14:creationId xmlns:p14="http://schemas.microsoft.com/office/powerpoint/2010/main" val="65403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SITUATIONAL AWARENESS</a:t>
            </a:r>
            <a:br>
              <a:rPr lang="en-US" b="1" dirty="0"/>
            </a:br>
            <a:r>
              <a:rPr lang="en-US" sz="1800" dirty="0">
                <a:effectLst/>
                <a:latin typeface="Calibri" panose="020F0502020204030204" pitchFamily="34" charset="0"/>
                <a:ea typeface="Aptos" panose="020B0004020202020204" pitchFamily="34" charset="0"/>
                <a:cs typeface="Aptos" panose="020B0004020202020204" pitchFamily="34" charset="0"/>
              </a:rPr>
              <a:t>Field structure and dugout protection vary from facility to facility. Team personnel should assess and be aware of potential hazards associated with foul balls and overthrows. For example, if a bullpen is in an area where a foul ball or overthrow could contact the pitcher or catcher, the team might assign bench personnel with a glove to stand nearby to shield those warming up.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33</a:t>
            </a:fld>
            <a:endParaRPr lang="en-US"/>
          </a:p>
        </p:txBody>
      </p:sp>
    </p:spTree>
    <p:extLst>
      <p:ext uri="{BB962C8B-B14F-4D97-AF65-F5344CB8AC3E}">
        <p14:creationId xmlns:p14="http://schemas.microsoft.com/office/powerpoint/2010/main" val="388547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SITUATIONAL AWARENESS</a:t>
            </a:r>
            <a:br>
              <a:rPr lang="en-US" b="1" dirty="0"/>
            </a:br>
            <a:r>
              <a:rPr lang="en-US" sz="1800" kern="0" dirty="0">
                <a:effectLst/>
                <a:latin typeface="Calibri" panose="020F0502020204030204" pitchFamily="34" charset="0"/>
                <a:ea typeface="Aptos" panose="020B0004020202020204" pitchFamily="34" charset="0"/>
              </a:rPr>
              <a:t>On-deck batters should be mindful of potential foul balls and overthrows and be prepared to move as necessary to avoid contact. On-deck batters must use the on-deck circle closest to their own dugout. </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691174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36</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37</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F6F33FC-3B5A-BC8F-CB74-50D346344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05E24DE-A8FC-AE31-FAFB-8647C498C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UMPIRING SOFTBALL</a:t>
            </a:r>
            <a:br>
              <a:rPr lang="en-US" altLang="en-US" dirty="0"/>
            </a:br>
            <a:r>
              <a:rPr lang="en-US" altLang="en-US" dirty="0"/>
              <a:t>In partnership with USA Softball, the NFHS has developed the first in a line of educational softball courses.  This first course addresses game management as well as obstruction and interference.  </a:t>
            </a:r>
          </a:p>
        </p:txBody>
      </p:sp>
      <p:sp>
        <p:nvSpPr>
          <p:cNvPr id="84996" name="Slide Number Placeholder 3">
            <a:extLst>
              <a:ext uri="{FF2B5EF4-FFF2-40B4-BE49-F238E27FC236}">
                <a16:creationId xmlns:a16="http://schemas.microsoft.com/office/drawing/2014/main" id="{10D1BCF2-13B0-3700-7FA2-8B133169C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2FAD6-C386-4D2C-BD91-3F0743521F97}" type="slidenum">
              <a:rPr lang="en-US" altLang="en-US"/>
              <a:pPr/>
              <a:t>38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39</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41</a:t>
            </a:fld>
            <a:endParaRPr lang="en-US"/>
          </a:p>
        </p:txBody>
      </p:sp>
    </p:spTree>
    <p:extLst>
      <p:ext uri="{BB962C8B-B14F-4D97-AF65-F5344CB8AC3E}">
        <p14:creationId xmlns:p14="http://schemas.microsoft.com/office/powerpoint/2010/main" val="53911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rules committee recommended rules changes are vetted through the NFHS Rules Review Committee before advancing to the NFHS Board of Directors for final action.  The committee, as</a:t>
            </a:r>
            <a:r>
              <a:rPr lang="en-US" baseline="0" dirty="0"/>
              <a:t> you see, is comprised of all NFHS Director of Sports and chaired by the NFHS Chief Operating Officer.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NFHS partnered with USA Softball to present the online Coaching Softball course.   Go to www.nfhslearn.com to view the trailer, description and outline for this course, and encourage your coaches to sign-up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50D54-84B1-458C-AAB4-B90D893DDF56}" type="slidenum">
              <a:rPr lang="en-US" smtClean="0"/>
              <a:t>42</a:t>
            </a:fld>
            <a:endParaRPr lang="en-US"/>
          </a:p>
        </p:txBody>
      </p:sp>
    </p:spTree>
    <p:extLst>
      <p:ext uri="{BB962C8B-B14F-4D97-AF65-F5344CB8AC3E}">
        <p14:creationId xmlns:p14="http://schemas.microsoft.com/office/powerpoint/2010/main" val="234155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43</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44</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45</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46</a:t>
            </a:fld>
            <a:endParaRPr lang="en-US"/>
          </a:p>
        </p:txBody>
      </p:sp>
    </p:spTree>
    <p:extLst>
      <p:ext uri="{BB962C8B-B14F-4D97-AF65-F5344CB8AC3E}">
        <p14:creationId xmlns:p14="http://schemas.microsoft.com/office/powerpoint/2010/main" val="453492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47</a:t>
            </a:fld>
            <a:endParaRPr lang="en-US"/>
          </a:p>
        </p:txBody>
      </p:sp>
    </p:spTree>
    <p:extLst>
      <p:ext uri="{BB962C8B-B14F-4D97-AF65-F5344CB8AC3E}">
        <p14:creationId xmlns:p14="http://schemas.microsoft.com/office/powerpoint/2010/main" val="3378866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50</a:t>
            </a:fld>
            <a:endParaRPr lang="en-US"/>
          </a:p>
        </p:txBody>
      </p:sp>
    </p:spTree>
    <p:extLst>
      <p:ext uri="{BB962C8B-B14F-4D97-AF65-F5344CB8AC3E}">
        <p14:creationId xmlns:p14="http://schemas.microsoft.com/office/powerpoint/2010/main" val="1284844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cs typeface="Arial" panose="020B0604020202020204" pitchFamily="34" charset="0"/>
              </a:rPr>
              <a:t>NFHS SOFTBALL PUBLICATIONS</a:t>
            </a:r>
            <a:r>
              <a:rPr lang="en-US" altLang="en-US" dirty="0">
                <a:cs typeface="Arial" panose="020B0604020202020204" pitchFamily="34" charset="0"/>
              </a:rPr>
              <a:t> </a:t>
            </a:r>
          </a:p>
          <a:p>
            <a:r>
              <a:rPr lang="en-US" altLang="en-US" dirty="0">
                <a:cs typeface="Arial" panose="020B0604020202020204" pitchFamily="34" charset="0"/>
              </a:rPr>
              <a:t>The NFHS softball publications are available to order online or by using the toll-free number.</a:t>
            </a:r>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51</a:t>
            </a:fld>
            <a:endParaRPr lang="en-US" altLang="en-US"/>
          </a:p>
        </p:txBody>
      </p:sp>
    </p:spTree>
    <p:extLst>
      <p:ext uri="{BB962C8B-B14F-4D97-AF65-F5344CB8AC3E}">
        <p14:creationId xmlns:p14="http://schemas.microsoft.com/office/powerpoint/2010/main" val="2703327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52</a:t>
            </a:fld>
            <a:endParaRPr lang="en-US" altLang="en-US"/>
          </a:p>
        </p:txBody>
      </p:sp>
    </p:spTree>
    <p:extLst>
      <p:ext uri="{BB962C8B-B14F-4D97-AF65-F5344CB8AC3E}">
        <p14:creationId xmlns:p14="http://schemas.microsoft.com/office/powerpoint/2010/main" val="4136536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53</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Photos of the 2024 NFHS Softball Rules Committee members include the representation of eight sections, the NFHS Officials Association, the NFHS Coaches Association, and Rules Committee Chair.</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NFHS writes playing rules for 17 sports, publishes High School Today (HST) along with several other key publications totaling</a:t>
            </a:r>
            <a:r>
              <a:rPr lang="en-US" baseline="0" dirty="0"/>
              <a:t> over </a:t>
            </a:r>
            <a:r>
              <a:rPr lang="en-US" b="0" i="0" baseline="0" dirty="0"/>
              <a:t>four</a:t>
            </a:r>
            <a:r>
              <a:rPr lang="en-US" b="1" i="1" baseline="0" dirty="0"/>
              <a:t> </a:t>
            </a:r>
            <a:r>
              <a:rPr lang="en-US" baseline="0" dirty="0"/>
              <a:t>million pieces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 </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B636AB-DB23-480D-9D5C-23A68D9D16E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64995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a:p>
        </p:txBody>
      </p:sp>
    </p:spTree>
    <p:extLst>
      <p:ext uri="{BB962C8B-B14F-4D97-AF65-F5344CB8AC3E}">
        <p14:creationId xmlns:p14="http://schemas.microsoft.com/office/powerpoint/2010/main" val="260786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A person in a white uniform holding a baseball glove">
            <a:extLst>
              <a:ext uri="{FF2B5EF4-FFF2-40B4-BE49-F238E27FC236}">
                <a16:creationId xmlns:a16="http://schemas.microsoft.com/office/drawing/2014/main" id="{C0073B48-E9F3-505E-B449-AC1DEE9DE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13"/>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person in a white uniform holding a baseball glove&#10;&#10;Description automatically generated">
            <a:extLst>
              <a:ext uri="{FF2B5EF4-FFF2-40B4-BE49-F238E27FC236}">
                <a16:creationId xmlns:a16="http://schemas.microsoft.com/office/drawing/2014/main" id="{1BE4E46B-B85B-DE80-DE52-BFF4D30718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0"/>
            <a:ext cx="12192000" cy="4408510"/>
          </a:xfrm>
          <a:prstGeom prst="rect">
            <a:avLst/>
          </a:prstGeom>
        </p:spPr>
      </p:pic>
      <p:pic>
        <p:nvPicPr>
          <p:cNvPr id="8" name="Picture 7" descr="A person in a white uniform holding a baseball glove&#10;&#10;Description automatically generated">
            <a:extLst>
              <a:ext uri="{FF2B5EF4-FFF2-40B4-BE49-F238E27FC236}">
                <a16:creationId xmlns:a16="http://schemas.microsoft.com/office/drawing/2014/main" id="{A894DFE5-88A2-C035-49DE-32F5F61B5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03"/>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7" name="Picture 6" descr="A person in a white uniform holding a baseball glove&#10;&#10;Description automatically generated">
            <a:extLst>
              <a:ext uri="{FF2B5EF4-FFF2-40B4-BE49-F238E27FC236}">
                <a16:creationId xmlns:a16="http://schemas.microsoft.com/office/drawing/2014/main" id="{42E101A7-B072-C02F-CBE9-253010015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8" name="Picture 7" descr="A person in a white uniform holding a baseball glove&#10;&#10;Description automatically generated">
            <a:extLst>
              <a:ext uri="{FF2B5EF4-FFF2-40B4-BE49-F238E27FC236}">
                <a16:creationId xmlns:a16="http://schemas.microsoft.com/office/drawing/2014/main" id="{4153A16B-6197-BD29-EAD7-815B6251DE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03"/>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10/22/2024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8" name="Picture 7" descr="A person in a white uniform holding a baseball glove&#10;&#10;Description automatically generated">
            <a:extLst>
              <a:ext uri="{FF2B5EF4-FFF2-40B4-BE49-F238E27FC236}">
                <a16:creationId xmlns:a16="http://schemas.microsoft.com/office/drawing/2014/main" id="{7C7BBC9B-C5CC-83F5-4EBD-76F93E7BAF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10/22/2024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10/22/2024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10/22/2024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10/22/2024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10/22/2024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10/22/2024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10/22/2024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10/22/2024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4.jp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3.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jpg"/><Relationship Id="rId10" Type="http://schemas.openxmlformats.org/officeDocument/2006/relationships/image" Target="../media/image93.jpg"/><Relationship Id="rId4" Type="http://schemas.openxmlformats.org/officeDocument/2006/relationships/image" Target="../media/image87.jpg"/><Relationship Id="rId9" Type="http://schemas.openxmlformats.org/officeDocument/2006/relationships/image" Target="../media/image92.jp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www.nfhs.com/" TargetMode="External"/><Relationship Id="rId7" Type="http://schemas.openxmlformats.org/officeDocument/2006/relationships/image" Target="../media/image100.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99.emf"/><Relationship Id="rId4" Type="http://schemas.openxmlformats.org/officeDocument/2006/relationships/oleObject" Target="../embeddings/oleObject1.bin"/><Relationship Id="rId9" Type="http://schemas.openxmlformats.org/officeDocument/2006/relationships/image" Target="../media/image101.emf"/></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tif"/><Relationship Id="rId13" Type="http://schemas.openxmlformats.org/officeDocument/2006/relationships/image" Target="cid:FDC4DEF1-F2A1-4E5D-B466-233396D4EA05" TargetMode="External"/><Relationship Id="rId18" Type="http://schemas.openxmlformats.org/officeDocument/2006/relationships/image" Target="../media/image30.jp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cid:505215781354956832300" TargetMode="External"/><Relationship Id="rId2" Type="http://schemas.openxmlformats.org/officeDocument/2006/relationships/notesSlide" Target="../notesSlides/notesSlide5.xml"/><Relationship Id="rId16" Type="http://schemas.openxmlformats.org/officeDocument/2006/relationships/image" Target="../media/image29.jpeg"/><Relationship Id="rId1" Type="http://schemas.openxmlformats.org/officeDocument/2006/relationships/slideLayout" Target="../slideLayouts/slideLayout9.xml"/><Relationship Id="rId6" Type="http://schemas.openxmlformats.org/officeDocument/2006/relationships/image" Target="../media/image20.jpg"/><Relationship Id="rId11" Type="http://schemas.openxmlformats.org/officeDocument/2006/relationships/image" Target="../media/image25.jpeg"/><Relationship Id="rId5" Type="http://schemas.openxmlformats.org/officeDocument/2006/relationships/image" Target="../media/image19.jpg"/><Relationship Id="rId15" Type="http://schemas.openxmlformats.org/officeDocument/2006/relationships/image" Target="../media/image28.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tif"/><Relationship Id="rId14"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18" Type="http://schemas.openxmlformats.org/officeDocument/2006/relationships/image" Target="../media/image4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17" Type="http://schemas.openxmlformats.org/officeDocument/2006/relationships/image" Target="../media/image45.jpg"/><Relationship Id="rId2" Type="http://schemas.openxmlformats.org/officeDocument/2006/relationships/notesSlide" Target="../notesSlides/notesSlide6.xml"/><Relationship Id="rId16" Type="http://schemas.openxmlformats.org/officeDocument/2006/relationships/image" Target="../media/image44.jpg"/><Relationship Id="rId20" Type="http://schemas.openxmlformats.org/officeDocument/2006/relationships/image" Target="../media/image48.jpg"/><Relationship Id="rId1" Type="http://schemas.openxmlformats.org/officeDocument/2006/relationships/slideLayout" Target="../slideLayouts/slideLayout3.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5" Type="http://schemas.openxmlformats.org/officeDocument/2006/relationships/image" Target="../media/image43.jpg"/><Relationship Id="rId10" Type="http://schemas.openxmlformats.org/officeDocument/2006/relationships/image" Target="../media/image38.jpg"/><Relationship Id="rId19" Type="http://schemas.openxmlformats.org/officeDocument/2006/relationships/image" Target="../media/image47.jpg"/><Relationship Id="rId4" Type="http://schemas.openxmlformats.org/officeDocument/2006/relationships/image" Target="../media/image32.jpg"/><Relationship Id="rId9" Type="http://schemas.openxmlformats.org/officeDocument/2006/relationships/image" Target="../media/image37.jpg"/><Relationship Id="rId14" Type="http://schemas.openxmlformats.org/officeDocument/2006/relationships/image" Target="../media/image42.jp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a:xfrm>
            <a:off x="237067" y="3091816"/>
            <a:ext cx="11772053" cy="1241425"/>
          </a:xfrm>
        </p:spPr>
        <p:txBody>
          <a:bodyPr/>
          <a:lstStyle/>
          <a:p>
            <a:pPr algn="ctr"/>
            <a:r>
              <a:rPr lang="en-US" sz="4000" dirty="0"/>
              <a:t>2024-25 NFHS Softball rules </a:t>
            </a:r>
            <a:r>
              <a:rPr lang="en-US" sz="4000" dirty="0" err="1"/>
              <a:t>powerpoint</a:t>
            </a:r>
            <a:endParaRPr lang="en-US" sz="4000" dirty="0"/>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 Changes</a:t>
            </a:r>
            <a:br>
              <a:rPr lang="en-US" dirty="0"/>
            </a:br>
            <a:r>
              <a:rPr lang="en-US" dirty="0"/>
              <a:t>Major Editorial Changes</a:t>
            </a:r>
            <a:br>
              <a:rPr lang="en-US" dirty="0"/>
            </a:br>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a:br>
            <a:r>
              <a:rPr lang="en-US" altLang="en-US" sz="3200"/>
              <a:t>Guidelines for Schools and state associations for consideration of accommodations</a:t>
            </a:r>
            <a:br>
              <a:rPr lang="en-US" altLang="en-US"/>
            </a:br>
            <a:endParaRPr lang="en-US" altLang="en-US"/>
          </a:p>
        </p:txBody>
      </p:sp>
      <p:sp>
        <p:nvSpPr>
          <p:cNvPr id="4" name="Footer Placeholder 3">
            <a:extLst>
              <a:ext uri="{FF2B5EF4-FFF2-40B4-BE49-F238E27FC236}">
                <a16:creationId xmlns:a16="http://schemas.microsoft.com/office/drawing/2014/main" id="{50B6A940-C73E-4AA6-B0AF-C3EB3A3B6A81}"/>
              </a:ext>
            </a:extLst>
          </p:cNvPr>
          <p:cNvSpPr>
            <a:spLocks noGrp="1"/>
          </p:cNvSpPr>
          <p:nvPr>
            <p:ph type="ftr" sz="quarter" idx="11"/>
          </p:nvPr>
        </p:nvSpPr>
        <p:spPr>
          <a:xfrm>
            <a:off x="9975851" y="6562725"/>
            <a:ext cx="1992312" cy="295275"/>
          </a:xfrm>
        </p:spPr>
        <p:txBody>
          <a:bodyPr/>
          <a:lstStyle/>
          <a:p>
            <a:pPr>
              <a:defRPr/>
            </a:pPr>
            <a:r>
              <a:rPr lang="en-US"/>
              <a:t>www.nfhs.org</a:t>
            </a:r>
          </a:p>
        </p:txBody>
      </p:sp>
      <p:graphicFrame>
        <p:nvGraphicFramePr>
          <p:cNvPr id="5" name="Content Placeholder 3">
            <a:extLst>
              <a:ext uri="{FF2B5EF4-FFF2-40B4-BE49-F238E27FC236}">
                <a16:creationId xmlns:a16="http://schemas.microsoft.com/office/drawing/2014/main" id="{55D7B31E-C405-D20B-EE59-5922F5DDDE31}"/>
              </a:ext>
            </a:extLst>
          </p:cNvPr>
          <p:cNvGraphicFramePr>
            <a:graphicFrameLocks noGrp="1"/>
          </p:cNvGraphicFramePr>
          <p:nvPr>
            <p:ph idx="1"/>
          </p:nvPr>
        </p:nvGraphicFramePr>
        <p:xfrm>
          <a:off x="3172328" y="2117558"/>
          <a:ext cx="6116052" cy="379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4210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RULES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Other equipment</a:t>
            </a:r>
            <a:br>
              <a:rPr lang="en-US" dirty="0"/>
            </a:br>
            <a:r>
              <a:rPr lang="en-US" dirty="0"/>
              <a:t>1-8-6 Exception &amp; Penalty</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6296960" y="2219284"/>
            <a:ext cx="5220072" cy="3385542"/>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A coach is permitted to use electronic devices in the dugout for one-way communication to the catcher while the team is on defense. </a:t>
            </a:r>
          </a:p>
          <a:p>
            <a:pPr marR="0" lvl="0" algn="l" defTabSz="914400" rtl="0" eaLnBrk="1" fontAlgn="base" latinLnBrk="0" hangingPunct="1">
              <a:lnSpc>
                <a:spcPct val="100000"/>
              </a:lnSpc>
              <a:spcBef>
                <a:spcPct val="0"/>
              </a:spcBef>
              <a:spcAft>
                <a:spcPct val="0"/>
              </a:spcAft>
              <a:buClrTx/>
              <a:buSzTx/>
              <a:tabLst/>
              <a:defRPr/>
            </a:pP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R="0" lvl="0" algn="l" defTabSz="914400" rtl="0" eaLnBrk="1" fontAlgn="base" latinLnBrk="0" hangingPunct="1">
              <a:lnSpc>
                <a:spcPct val="100000"/>
              </a:lnSpc>
              <a:spcBef>
                <a:spcPct val="0"/>
              </a:spcBef>
              <a:spcAft>
                <a:spcPct val="0"/>
              </a:spcAft>
              <a:buClrTx/>
              <a:buSzTx/>
              <a:tabLst/>
              <a:defRPr/>
            </a:pPr>
            <a:r>
              <a:rPr lang="en-US" sz="2400" dirty="0">
                <a:effectLst/>
                <a:latin typeface="Calibri" panose="020F0502020204030204" pitchFamily="34" charset="0"/>
                <a:ea typeface="Calibri" panose="020F0502020204030204" pitchFamily="34" charset="0"/>
              </a:rPr>
              <a:t>The penalty from Rule 3-6-11 was added to Rule 1-8-6 as well, with violators subject to ejection unless the offense is ruled to be of a minor nature.</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silhouette of a baseball player wearing a helmet&#10;&#10;Description automatically generated">
            <a:extLst>
              <a:ext uri="{FF2B5EF4-FFF2-40B4-BE49-F238E27FC236}">
                <a16:creationId xmlns:a16="http://schemas.microsoft.com/office/drawing/2014/main" id="{98CC436F-46DB-A408-A953-776F40ED6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2015879"/>
            <a:ext cx="3861417" cy="4316658"/>
          </a:xfrm>
          <a:prstGeom prst="rect">
            <a:avLst/>
          </a:prstGeom>
        </p:spPr>
      </p:pic>
    </p:spTree>
    <p:extLst>
      <p:ext uri="{BB962C8B-B14F-4D97-AF65-F5344CB8AC3E}">
        <p14:creationId xmlns:p14="http://schemas.microsoft.com/office/powerpoint/2010/main" val="3081554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a:xfrm>
            <a:off x="1988687" y="549041"/>
            <a:ext cx="10026649" cy="1204912"/>
          </a:xfrm>
        </p:spPr>
        <p:txBody>
          <a:bodyPr/>
          <a:lstStyle/>
          <a:p>
            <a:r>
              <a:rPr lang="en-US" dirty="0"/>
              <a:t>Bench and field conduct</a:t>
            </a:r>
            <a:br>
              <a:rPr lang="en-US" dirty="0"/>
            </a:br>
            <a:r>
              <a:rPr lang="en-US" dirty="0"/>
              <a:t>3-6-11</a:t>
            </a:r>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652213" y="2029668"/>
            <a:ext cx="5489359" cy="4524315"/>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Communication may only be to the catcher and may not be to any other player on defense or to any offensive player. </a:t>
            </a:r>
          </a:p>
          <a:p>
            <a:pPr marR="0" lvl="0" algn="l"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eaLnBrk="1" hangingPunct="1">
              <a:defRPr/>
            </a:pPr>
            <a:r>
              <a:rPr lang="en-US" sz="2400" dirty="0">
                <a:solidFill>
                  <a:srgbClr val="414B56"/>
                </a:solidFill>
                <a:latin typeface="Calibri"/>
              </a:rPr>
              <a:t>While players other than the catcher are permitted to use jewelry, such as watches, they may not use them for the purpose of receiving communication from the dugout. Violators are subject to ejection unless the offense is ruled to be minor in nature.</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silhouette of a person holding a ball&#10;&#10;Description automatically generated">
            <a:extLst>
              <a:ext uri="{FF2B5EF4-FFF2-40B4-BE49-F238E27FC236}">
                <a16:creationId xmlns:a16="http://schemas.microsoft.com/office/drawing/2014/main" id="{6577EBDF-A403-006D-18E1-37D6D4B97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011" y="2029668"/>
            <a:ext cx="4182034" cy="4279291"/>
          </a:xfrm>
          <a:prstGeom prst="rect">
            <a:avLst/>
          </a:prstGeom>
        </p:spPr>
      </p:pic>
    </p:spTree>
    <p:extLst>
      <p:ext uri="{BB962C8B-B14F-4D97-AF65-F5344CB8AC3E}">
        <p14:creationId xmlns:p14="http://schemas.microsoft.com/office/powerpoint/2010/main" val="765921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Bench and field conduct</a:t>
            </a:r>
            <a:br>
              <a:rPr lang="en-US" dirty="0"/>
            </a:br>
            <a:r>
              <a:rPr lang="en-US" dirty="0"/>
              <a:t>3-6-11</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6605568" y="2220402"/>
            <a:ext cx="5108606" cy="156966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solidFill>
                  <a:srgbClr val="414B56"/>
                </a:solidFill>
                <a:latin typeface="Calibri"/>
              </a:rPr>
              <a:t>The catcher is not required to remove the one-way communication device while on offense but may not use the device to receive communication.</a:t>
            </a:r>
            <a:endPar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5" name="Picture 4" descr="A person wearing a baseball helmet and holding a baseball bat&#10;&#10;Description automatically generated">
            <a:extLst>
              <a:ext uri="{FF2B5EF4-FFF2-40B4-BE49-F238E27FC236}">
                <a16:creationId xmlns:a16="http://schemas.microsoft.com/office/drawing/2014/main" id="{A70EB809-E036-D013-B779-5A6B2CCC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03" y="2003112"/>
            <a:ext cx="4222487" cy="4384579"/>
          </a:xfrm>
          <a:prstGeom prst="rect">
            <a:avLst/>
          </a:prstGeom>
        </p:spPr>
      </p:pic>
    </p:spTree>
    <p:extLst>
      <p:ext uri="{BB962C8B-B14F-4D97-AF65-F5344CB8AC3E}">
        <p14:creationId xmlns:p14="http://schemas.microsoft.com/office/powerpoint/2010/main" val="350982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5A3D-39ED-4761-A109-EC199F30586C}"/>
              </a:ext>
            </a:extLst>
          </p:cNvPr>
          <p:cNvSpPr>
            <a:spLocks noGrp="1"/>
          </p:cNvSpPr>
          <p:nvPr>
            <p:ph type="title"/>
          </p:nvPr>
        </p:nvSpPr>
        <p:spPr/>
        <p:txBody>
          <a:bodyPr/>
          <a:lstStyle/>
          <a:p>
            <a:r>
              <a:rPr lang="en-US" dirty="0"/>
              <a:t>Player’s batting record</a:t>
            </a:r>
            <a:br>
              <a:rPr lang="en-US" dirty="0"/>
            </a:br>
            <a:r>
              <a:rPr lang="en-US" dirty="0"/>
              <a:t>9-3-2b</a:t>
            </a:r>
          </a:p>
        </p:txBody>
      </p:sp>
      <p:sp>
        <p:nvSpPr>
          <p:cNvPr id="4" name="Footer Placeholder 3">
            <a:extLst>
              <a:ext uri="{FF2B5EF4-FFF2-40B4-BE49-F238E27FC236}">
                <a16:creationId xmlns:a16="http://schemas.microsoft.com/office/drawing/2014/main" id="{C01C81C4-39B4-4E29-9654-BDE8AFD6F3D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12" name="TextBox 11">
            <a:extLst>
              <a:ext uri="{FF2B5EF4-FFF2-40B4-BE49-F238E27FC236}">
                <a16:creationId xmlns:a16="http://schemas.microsoft.com/office/drawing/2014/main" id="{6F466E3C-7362-4D51-AAA7-2B2447CFA41F}"/>
              </a:ext>
            </a:extLst>
          </p:cNvPr>
          <p:cNvSpPr txBox="1"/>
          <p:nvPr/>
        </p:nvSpPr>
        <p:spPr>
          <a:xfrm>
            <a:off x="8932000" y="2078875"/>
            <a:ext cx="2759891" cy="341632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If a batter-runner is awarded first base due to a baserunner’s interference, the batter-runner is credited with a fielder’s choice, not a base hit</a:t>
            </a:r>
            <a:r>
              <a:rPr kumimoji="0" lang="en-US" sz="2000" b="0" i="0" u="none" strike="noStrike" kern="1200" cap="none" spc="0" normalizeH="0" baseline="0" noProof="0" dirty="0">
                <a:ln>
                  <a:noFill/>
                </a:ln>
                <a:solidFill>
                  <a:srgbClr val="414B56"/>
                </a:solidFill>
                <a:effectLst/>
                <a:uLnTx/>
                <a:uFillTx/>
                <a:latin typeface="Arial" pitchFamily="34" charset="0"/>
                <a:ea typeface="+mn-ea"/>
                <a:cs typeface="Arial" pitchFamily="34" charset="0"/>
              </a:rPr>
              <a:t>.</a:t>
            </a:r>
          </a:p>
        </p:txBody>
      </p:sp>
      <p:pic>
        <p:nvPicPr>
          <p:cNvPr id="5" name="Picture 4" descr="A drawing of a person playing softball&#10;&#10;Description automatically generated">
            <a:extLst>
              <a:ext uri="{FF2B5EF4-FFF2-40B4-BE49-F238E27FC236}">
                <a16:creationId xmlns:a16="http://schemas.microsoft.com/office/drawing/2014/main" id="{B413EDFD-2DF0-76B1-434E-710FB52B4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81" y="2078875"/>
            <a:ext cx="6669779" cy="4285995"/>
          </a:xfrm>
          <a:prstGeom prst="rect">
            <a:avLst/>
          </a:prstGeom>
        </p:spPr>
      </p:pic>
    </p:spTree>
    <p:extLst>
      <p:ext uri="{BB962C8B-B14F-4D97-AF65-F5344CB8AC3E}">
        <p14:creationId xmlns:p14="http://schemas.microsoft.com/office/powerpoint/2010/main" val="246772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editorial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17425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B01E-BB9B-7409-A82F-184D3481249C}"/>
              </a:ext>
            </a:extLst>
          </p:cNvPr>
          <p:cNvSpPr>
            <a:spLocks noGrp="1"/>
          </p:cNvSpPr>
          <p:nvPr>
            <p:ph type="title"/>
          </p:nvPr>
        </p:nvSpPr>
        <p:spPr/>
        <p:txBody>
          <a:bodyPr/>
          <a:lstStyle/>
          <a:p>
            <a:r>
              <a:rPr lang="en-US" dirty="0"/>
              <a:t>Batting helmets</a:t>
            </a:r>
            <a:br>
              <a:rPr lang="en-US" dirty="0"/>
            </a:br>
            <a:r>
              <a:rPr lang="en-US" dirty="0"/>
              <a:t>1-6-6</a:t>
            </a:r>
          </a:p>
        </p:txBody>
      </p:sp>
      <p:sp>
        <p:nvSpPr>
          <p:cNvPr id="3" name="Content Placeholder 2">
            <a:extLst>
              <a:ext uri="{FF2B5EF4-FFF2-40B4-BE49-F238E27FC236}">
                <a16:creationId xmlns:a16="http://schemas.microsoft.com/office/drawing/2014/main" id="{76A810D4-5C96-0BB5-D6D0-921095184634}"/>
              </a:ext>
            </a:extLst>
          </p:cNvPr>
          <p:cNvSpPr>
            <a:spLocks noGrp="1"/>
          </p:cNvSpPr>
          <p:nvPr>
            <p:ph idx="1"/>
          </p:nvPr>
        </p:nvSpPr>
        <p:spPr>
          <a:xfrm>
            <a:off x="2399703" y="5619564"/>
            <a:ext cx="7664249" cy="695217"/>
          </a:xfrm>
        </p:spPr>
        <p:txBody>
          <a:bodyPr/>
          <a:lstStyle/>
          <a:p>
            <a:pPr marL="0" indent="0">
              <a:buNone/>
            </a:pPr>
            <a:r>
              <a:rPr lang="en-US" sz="2400" dirty="0"/>
              <a:t>Batting helmets shall be equipped with a face protector that is certified by SEI to meet the NOCSAE standard.</a:t>
            </a:r>
          </a:p>
        </p:txBody>
      </p:sp>
      <p:sp>
        <p:nvSpPr>
          <p:cNvPr id="4" name="Footer Placeholder 3">
            <a:extLst>
              <a:ext uri="{FF2B5EF4-FFF2-40B4-BE49-F238E27FC236}">
                <a16:creationId xmlns:a16="http://schemas.microsoft.com/office/drawing/2014/main" id="{5657E0F8-2B33-11E1-A4F8-658191C45963}"/>
              </a:ext>
            </a:extLst>
          </p:cNvPr>
          <p:cNvSpPr>
            <a:spLocks noGrp="1"/>
          </p:cNvSpPr>
          <p:nvPr>
            <p:ph type="ftr" sz="quarter" idx="11"/>
          </p:nvPr>
        </p:nvSpPr>
        <p:spPr/>
        <p:txBody>
          <a:bodyPr/>
          <a:lstStyle/>
          <a:p>
            <a:pPr>
              <a:defRPr/>
            </a:pPr>
            <a:r>
              <a:rPr lang="en-US"/>
              <a:t>www.nfhs.org</a:t>
            </a:r>
          </a:p>
        </p:txBody>
      </p:sp>
      <p:pic>
        <p:nvPicPr>
          <p:cNvPr id="6" name="Picture 5" descr="A close-up of a helmet&#10;&#10;Description automatically generated">
            <a:extLst>
              <a:ext uri="{FF2B5EF4-FFF2-40B4-BE49-F238E27FC236}">
                <a16:creationId xmlns:a16="http://schemas.microsoft.com/office/drawing/2014/main" id="{C38BAB17-A9E9-AFDA-BC19-8C2498E23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668" y="1979908"/>
            <a:ext cx="7591284" cy="3639657"/>
          </a:xfrm>
          <a:prstGeom prst="rect">
            <a:avLst/>
          </a:prstGeom>
        </p:spPr>
      </p:pic>
    </p:spTree>
    <p:extLst>
      <p:ext uri="{BB962C8B-B14F-4D97-AF65-F5344CB8AC3E}">
        <p14:creationId xmlns:p14="http://schemas.microsoft.com/office/powerpoint/2010/main" val="49542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1D01-6ED1-0450-A47E-382EAD06CA41}"/>
              </a:ext>
            </a:extLst>
          </p:cNvPr>
          <p:cNvSpPr>
            <a:spLocks noGrp="1"/>
          </p:cNvSpPr>
          <p:nvPr>
            <p:ph type="title"/>
          </p:nvPr>
        </p:nvSpPr>
        <p:spPr/>
        <p:txBody>
          <a:bodyPr/>
          <a:lstStyle/>
          <a:p>
            <a:r>
              <a:rPr lang="en-US" dirty="0"/>
              <a:t>Catcher’s equipment 1-7-1</a:t>
            </a:r>
          </a:p>
        </p:txBody>
      </p:sp>
      <p:sp>
        <p:nvSpPr>
          <p:cNvPr id="3" name="Content Placeholder 2">
            <a:extLst>
              <a:ext uri="{FF2B5EF4-FFF2-40B4-BE49-F238E27FC236}">
                <a16:creationId xmlns:a16="http://schemas.microsoft.com/office/drawing/2014/main" id="{B1146106-0CDD-23D8-404E-A8570413EB60}"/>
              </a:ext>
            </a:extLst>
          </p:cNvPr>
          <p:cNvSpPr>
            <a:spLocks noGrp="1"/>
          </p:cNvSpPr>
          <p:nvPr>
            <p:ph idx="1"/>
          </p:nvPr>
        </p:nvSpPr>
        <p:spPr>
          <a:xfrm>
            <a:off x="7492753" y="2259294"/>
            <a:ext cx="4475410" cy="3034158"/>
          </a:xfrm>
        </p:spPr>
        <p:txBody>
          <a:bodyPr/>
          <a:lstStyle/>
          <a:p>
            <a:pPr marL="0" indent="0">
              <a:buNone/>
            </a:pPr>
            <a:r>
              <a:rPr lang="en-US" sz="2400" dirty="0"/>
              <a:t>The catcher shall wear a catcher’s helmet and mask combination that has been certified by SEI to meet the NOCSAE standard at the time of manufacture.</a:t>
            </a:r>
          </a:p>
        </p:txBody>
      </p:sp>
      <p:sp>
        <p:nvSpPr>
          <p:cNvPr id="4" name="Footer Placeholder 3">
            <a:extLst>
              <a:ext uri="{FF2B5EF4-FFF2-40B4-BE49-F238E27FC236}">
                <a16:creationId xmlns:a16="http://schemas.microsoft.com/office/drawing/2014/main" id="{72FE94C5-C690-254E-FB4D-8EC3D394EFB5}"/>
              </a:ext>
            </a:extLst>
          </p:cNvPr>
          <p:cNvSpPr>
            <a:spLocks noGrp="1"/>
          </p:cNvSpPr>
          <p:nvPr>
            <p:ph type="ftr" sz="quarter" idx="11"/>
          </p:nvPr>
        </p:nvSpPr>
        <p:spPr/>
        <p:txBody>
          <a:bodyPr/>
          <a:lstStyle/>
          <a:p>
            <a:pPr>
              <a:defRPr/>
            </a:pPr>
            <a:r>
              <a:rPr lang="en-US"/>
              <a:t>www.nfhs.org</a:t>
            </a:r>
          </a:p>
        </p:txBody>
      </p:sp>
      <p:pic>
        <p:nvPicPr>
          <p:cNvPr id="6" name="Picture 5" descr="A helmet with a face mask&#10;&#10;Description automatically generated">
            <a:extLst>
              <a:ext uri="{FF2B5EF4-FFF2-40B4-BE49-F238E27FC236}">
                <a16:creationId xmlns:a16="http://schemas.microsoft.com/office/drawing/2014/main" id="{9E242974-0AF0-6D83-C935-D8D1D5016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40" y="2006353"/>
            <a:ext cx="5148928" cy="4321422"/>
          </a:xfrm>
          <a:prstGeom prst="rect">
            <a:avLst/>
          </a:prstGeom>
        </p:spPr>
      </p:pic>
    </p:spTree>
    <p:extLst>
      <p:ext uri="{BB962C8B-B14F-4D97-AF65-F5344CB8AC3E}">
        <p14:creationId xmlns:p14="http://schemas.microsoft.com/office/powerpoint/2010/main" val="3486648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0D70-6706-E453-B033-476F4917E4E6}"/>
              </a:ext>
            </a:extLst>
          </p:cNvPr>
          <p:cNvSpPr>
            <a:spLocks noGrp="1"/>
          </p:cNvSpPr>
          <p:nvPr>
            <p:ph type="title"/>
          </p:nvPr>
        </p:nvSpPr>
        <p:spPr/>
        <p:txBody>
          <a:bodyPr/>
          <a:lstStyle/>
          <a:p>
            <a:r>
              <a:rPr lang="en-US" dirty="0"/>
              <a:t>Replant </a:t>
            </a:r>
            <a:br>
              <a:rPr lang="en-US" dirty="0"/>
            </a:br>
            <a:r>
              <a:rPr lang="en-US" dirty="0"/>
              <a:t>2-47</a:t>
            </a:r>
          </a:p>
        </p:txBody>
      </p:sp>
      <p:sp>
        <p:nvSpPr>
          <p:cNvPr id="3" name="Content Placeholder 2">
            <a:extLst>
              <a:ext uri="{FF2B5EF4-FFF2-40B4-BE49-F238E27FC236}">
                <a16:creationId xmlns:a16="http://schemas.microsoft.com/office/drawing/2014/main" id="{55B9BBE8-0E95-E3CE-56E1-F8F15A5E958A}"/>
              </a:ext>
            </a:extLst>
          </p:cNvPr>
          <p:cNvSpPr>
            <a:spLocks noGrp="1"/>
          </p:cNvSpPr>
          <p:nvPr>
            <p:ph idx="1"/>
          </p:nvPr>
        </p:nvSpPr>
        <p:spPr>
          <a:xfrm>
            <a:off x="2680239" y="5452335"/>
            <a:ext cx="7458060" cy="853566"/>
          </a:xfrm>
        </p:spPr>
        <p:txBody>
          <a:bodyPr/>
          <a:lstStyle/>
          <a:p>
            <a:pPr marL="0" indent="0">
              <a:buNone/>
            </a:pPr>
            <a:r>
              <a:rPr lang="en-US" sz="2000" dirty="0"/>
              <a:t>A replant of the pivot foot occurs when the pitcher pushes off the playing surface from anywhere other than the pitcher’s plate </a:t>
            </a:r>
            <a:r>
              <a:rPr lang="en-US" sz="2000" dirty="0">
                <a:solidFill>
                  <a:srgbClr val="FF0000"/>
                </a:solidFill>
              </a:rPr>
              <a:t>resulting in the non-pivot foot becoming closer to home plate.</a:t>
            </a:r>
          </a:p>
        </p:txBody>
      </p:sp>
      <p:sp>
        <p:nvSpPr>
          <p:cNvPr id="4" name="Footer Placeholder 3">
            <a:extLst>
              <a:ext uri="{FF2B5EF4-FFF2-40B4-BE49-F238E27FC236}">
                <a16:creationId xmlns:a16="http://schemas.microsoft.com/office/drawing/2014/main" id="{99813C6C-8703-0A4D-DFE6-B3538F87AE83}"/>
              </a:ext>
            </a:extLst>
          </p:cNvPr>
          <p:cNvSpPr>
            <a:spLocks noGrp="1"/>
          </p:cNvSpPr>
          <p:nvPr>
            <p:ph type="ftr" sz="quarter" idx="11"/>
          </p:nvPr>
        </p:nvSpPr>
        <p:spPr/>
        <p:txBody>
          <a:bodyPr/>
          <a:lstStyle/>
          <a:p>
            <a:pPr>
              <a:defRPr/>
            </a:pPr>
            <a:r>
              <a:rPr lang="en-US"/>
              <a:t>www.nfhs.org</a:t>
            </a:r>
          </a:p>
        </p:txBody>
      </p:sp>
      <p:pic>
        <p:nvPicPr>
          <p:cNvPr id="6" name="Picture 5" descr="A person throwing a softball&#10;&#10;Description automatically generated">
            <a:extLst>
              <a:ext uri="{FF2B5EF4-FFF2-40B4-BE49-F238E27FC236}">
                <a16:creationId xmlns:a16="http://schemas.microsoft.com/office/drawing/2014/main" id="{A19681E4-A612-F3E7-8AD3-EC64EA24E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751" y="2065721"/>
            <a:ext cx="7458060" cy="3345450"/>
          </a:xfrm>
          <a:prstGeom prst="rect">
            <a:avLst/>
          </a:prstGeom>
        </p:spPr>
      </p:pic>
    </p:spTree>
    <p:extLst>
      <p:ext uri="{BB962C8B-B14F-4D97-AF65-F5344CB8AC3E}">
        <p14:creationId xmlns:p14="http://schemas.microsoft.com/office/powerpoint/2010/main" val="287547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FE0B-9DFE-47C5-B296-2B7107940932}"/>
              </a:ext>
            </a:extLst>
          </p:cNvPr>
          <p:cNvSpPr>
            <a:spLocks noGrp="1"/>
          </p:cNvSpPr>
          <p:nvPr>
            <p:ph type="title"/>
          </p:nvPr>
        </p:nvSpPr>
        <p:spPr>
          <a:xfrm>
            <a:off x="1941513" y="525463"/>
            <a:ext cx="10026650" cy="1204912"/>
          </a:xfrm>
        </p:spPr>
        <p:txBody>
          <a:bodyPr vert="horz" lIns="91440" tIns="45720" rIns="91440" bIns="45720" rtlCol="0" anchor="b">
            <a:normAutofit/>
          </a:bodyPr>
          <a:lstStyle/>
          <a:p>
            <a:r>
              <a:rPr lang="en-US" dirty="0" err="1"/>
              <a:t>SportsCom</a:t>
            </a:r>
            <a:r>
              <a:rPr lang="en-US" dirty="0"/>
              <a:t> – Delivering affordable </a:t>
            </a:r>
            <a:br>
              <a:rPr lang="en-US" dirty="0"/>
            </a:br>
            <a:r>
              <a:rPr lang="en-US" dirty="0"/>
              <a:t>on-field technology</a:t>
            </a:r>
          </a:p>
        </p:txBody>
      </p:sp>
      <p:sp>
        <p:nvSpPr>
          <p:cNvPr id="3" name="Content Placeholder 2">
            <a:extLst>
              <a:ext uri="{FF2B5EF4-FFF2-40B4-BE49-F238E27FC236}">
                <a16:creationId xmlns:a16="http://schemas.microsoft.com/office/drawing/2014/main" id="{29F30710-ECA6-4FD1-824E-7D5B61FEEAD5}"/>
              </a:ext>
            </a:extLst>
          </p:cNvPr>
          <p:cNvSpPr>
            <a:spLocks noGrp="1"/>
          </p:cNvSpPr>
          <p:nvPr>
            <p:ph sz="half" idx="1"/>
          </p:nvPr>
        </p:nvSpPr>
        <p:spPr>
          <a:xfrm>
            <a:off x="1952687" y="1949449"/>
            <a:ext cx="3840480" cy="4525963"/>
          </a:xfrm>
        </p:spPr>
        <p:txBody>
          <a:bodyPr vert="horz" lIns="91440" tIns="45720" rIns="91440" bIns="45720" rtlCol="0" anchor="t">
            <a:normAutofit fontScale="62500" lnSpcReduction="20000"/>
          </a:bodyPr>
          <a:lstStyle/>
          <a:p>
            <a:pPr marL="0" indent="0">
              <a:buNone/>
            </a:pPr>
            <a:r>
              <a:rPr lang="en-US" sz="3000" b="1" dirty="0"/>
              <a:t>Customizable Experience</a:t>
            </a:r>
          </a:p>
          <a:p>
            <a:r>
              <a:rPr lang="en-US" sz="3000" dirty="0"/>
              <a:t>Simple setup, easy to use!</a:t>
            </a:r>
          </a:p>
          <a:p>
            <a:r>
              <a:rPr lang="en-US" sz="3000" dirty="0"/>
              <a:t>Ability to add your play calls with your terminology</a:t>
            </a:r>
          </a:p>
          <a:p>
            <a:pPr lvl="1"/>
            <a:r>
              <a:rPr lang="en-US" sz="2600" dirty="0"/>
              <a:t>No limitations on number of plays or play groupings </a:t>
            </a:r>
          </a:p>
          <a:p>
            <a:r>
              <a:rPr lang="en-US" sz="3000" dirty="0"/>
              <a:t>No proprietary hardware to purchase</a:t>
            </a:r>
          </a:p>
          <a:p>
            <a:pPr lvl="1"/>
            <a:r>
              <a:rPr lang="en-US" sz="2600" dirty="0"/>
              <a:t>BYOD Apple or Google watches</a:t>
            </a:r>
          </a:p>
          <a:p>
            <a:pPr lvl="1"/>
            <a:r>
              <a:rPr lang="en-US" sz="2600" dirty="0"/>
              <a:t>Or purchase from our partners at incredibly discounted prices</a:t>
            </a:r>
          </a:p>
          <a:p>
            <a:r>
              <a:rPr lang="en-US" sz="3000" dirty="0"/>
              <a:t>Encrypted, silent play call communication speeds up the game and secures your play calls</a:t>
            </a:r>
          </a:p>
          <a:p>
            <a:r>
              <a:rPr lang="en-US" sz="3000" dirty="0"/>
              <a:t>Visual design with easy-to-read display even in the brightest sunlight</a:t>
            </a:r>
          </a:p>
        </p:txBody>
      </p:sp>
      <p:sp>
        <p:nvSpPr>
          <p:cNvPr id="13" name="Content Placeholder 12">
            <a:extLst>
              <a:ext uri="{FF2B5EF4-FFF2-40B4-BE49-F238E27FC236}">
                <a16:creationId xmlns:a16="http://schemas.microsoft.com/office/drawing/2014/main" id="{5951E942-830B-1997-6C4B-49324D33E10A}"/>
              </a:ext>
            </a:extLst>
          </p:cNvPr>
          <p:cNvSpPr>
            <a:spLocks noGrp="1"/>
          </p:cNvSpPr>
          <p:nvPr>
            <p:ph sz="half" idx="2"/>
          </p:nvPr>
        </p:nvSpPr>
        <p:spPr>
          <a:xfrm>
            <a:off x="7915147" y="1949449"/>
            <a:ext cx="3840480" cy="4525963"/>
          </a:xfrm>
        </p:spPr>
        <p:txBody>
          <a:bodyPr>
            <a:normAutofit fontScale="62500" lnSpcReduction="20000"/>
          </a:bodyPr>
          <a:lstStyle/>
          <a:p>
            <a:pPr marL="0" indent="0">
              <a:buNone/>
            </a:pPr>
            <a:r>
              <a:rPr lang="en-US" sz="3000" b="1" dirty="0"/>
              <a:t>Data Driven and Forward Thinking</a:t>
            </a:r>
          </a:p>
          <a:p>
            <a:r>
              <a:rPr lang="en-US" sz="3000" dirty="0"/>
              <a:t>Full analytics support</a:t>
            </a:r>
          </a:p>
          <a:p>
            <a:pPr lvl="1"/>
            <a:r>
              <a:rPr lang="en-US" sz="2600" dirty="0"/>
              <a:t>Every play call saved</a:t>
            </a:r>
          </a:p>
          <a:p>
            <a:pPr lvl="1"/>
            <a:r>
              <a:rPr lang="en-US" sz="2600" dirty="0"/>
              <a:t>B/S/O data enabled</a:t>
            </a:r>
          </a:p>
          <a:p>
            <a:pPr lvl="1"/>
            <a:r>
              <a:rPr lang="en-US" sz="2600" dirty="0"/>
              <a:t>Fully exportable for your statistical needs</a:t>
            </a:r>
          </a:p>
          <a:p>
            <a:r>
              <a:rPr lang="en-US" sz="3000" dirty="0"/>
              <a:t>Q1 2024 release schedule; analytics expansion</a:t>
            </a:r>
          </a:p>
          <a:p>
            <a:pPr lvl="1"/>
            <a:r>
              <a:rPr lang="en-US" sz="2600" dirty="0"/>
              <a:t>Complete electronic pitcher and hitter charting feature</a:t>
            </a:r>
          </a:p>
          <a:p>
            <a:pPr lvl="1"/>
            <a:r>
              <a:rPr lang="en-US" sz="2600" dirty="0"/>
              <a:t>Overlayed on your play calling data</a:t>
            </a:r>
          </a:p>
          <a:p>
            <a:pPr lvl="1"/>
            <a:r>
              <a:rPr lang="en-US" sz="2600" dirty="0"/>
              <a:t>Completely free of charge!</a:t>
            </a:r>
          </a:p>
          <a:p>
            <a:r>
              <a:rPr lang="en-US" sz="3000" dirty="0"/>
              <a:t>Ongoing strategic partner review</a:t>
            </a:r>
          </a:p>
          <a:p>
            <a:pPr lvl="1"/>
            <a:r>
              <a:rPr lang="en-US" sz="2600" dirty="0" err="1"/>
              <a:t>SportsCom</a:t>
            </a:r>
            <a:r>
              <a:rPr lang="en-US" sz="2600" dirty="0"/>
              <a:t> is dedicated to providing you modern solutions, allowing you to focus on coaching and mentoring your players</a:t>
            </a:r>
          </a:p>
          <a:p>
            <a:r>
              <a:rPr lang="en-US" sz="3000" dirty="0"/>
              <a:t>Contact: sales@sportscomapp.com</a:t>
            </a:r>
          </a:p>
        </p:txBody>
      </p:sp>
      <p:sp>
        <p:nvSpPr>
          <p:cNvPr id="4" name="Content Placeholder 2">
            <a:extLst>
              <a:ext uri="{FF2B5EF4-FFF2-40B4-BE49-F238E27FC236}">
                <a16:creationId xmlns:a16="http://schemas.microsoft.com/office/drawing/2014/main" id="{6908B8A4-4D26-D2F1-53AB-21CF92096AB9}"/>
              </a:ext>
            </a:extLst>
          </p:cNvPr>
          <p:cNvSpPr txBox="1">
            <a:spLocks/>
          </p:cNvSpPr>
          <p:nvPr/>
        </p:nvSpPr>
        <p:spPr>
          <a:xfrm>
            <a:off x="6124066" y="1463039"/>
            <a:ext cx="5005898" cy="48988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200" dirty="0"/>
          </a:p>
        </p:txBody>
      </p:sp>
      <p:pic>
        <p:nvPicPr>
          <p:cNvPr id="6" name="Picture 5">
            <a:extLst>
              <a:ext uri="{FF2B5EF4-FFF2-40B4-BE49-F238E27FC236}">
                <a16:creationId xmlns:a16="http://schemas.microsoft.com/office/drawing/2014/main" id="{C2EB39E7-FBB3-9E20-C255-718B74DD6E04}"/>
              </a:ext>
            </a:extLst>
          </p:cNvPr>
          <p:cNvPicPr>
            <a:picLocks noChangeAspect="1"/>
          </p:cNvPicPr>
          <p:nvPr/>
        </p:nvPicPr>
        <p:blipFill>
          <a:blip r:embed="rId2"/>
          <a:stretch>
            <a:fillRect/>
          </a:stretch>
        </p:blipFill>
        <p:spPr>
          <a:xfrm>
            <a:off x="6117240" y="2001602"/>
            <a:ext cx="1267053" cy="2135730"/>
          </a:xfrm>
          <a:prstGeom prst="rect">
            <a:avLst/>
          </a:prstGeom>
        </p:spPr>
      </p:pic>
      <p:pic>
        <p:nvPicPr>
          <p:cNvPr id="9" name="Picture 8">
            <a:extLst>
              <a:ext uri="{FF2B5EF4-FFF2-40B4-BE49-F238E27FC236}">
                <a16:creationId xmlns:a16="http://schemas.microsoft.com/office/drawing/2014/main" id="{34ADB0AA-4B96-10CC-070F-F445D37E8769}"/>
              </a:ext>
            </a:extLst>
          </p:cNvPr>
          <p:cNvPicPr>
            <a:picLocks noChangeAspect="1"/>
          </p:cNvPicPr>
          <p:nvPr/>
        </p:nvPicPr>
        <p:blipFill>
          <a:blip r:embed="rId3"/>
          <a:stretch>
            <a:fillRect/>
          </a:stretch>
        </p:blipFill>
        <p:spPr>
          <a:xfrm>
            <a:off x="6117240" y="4250839"/>
            <a:ext cx="1267053" cy="2135730"/>
          </a:xfrm>
          <a:prstGeom prst="rect">
            <a:avLst/>
          </a:prstGeom>
        </p:spPr>
      </p:pic>
    </p:spTree>
    <p:extLst>
      <p:ext uri="{BB962C8B-B14F-4D97-AF65-F5344CB8AC3E}">
        <p14:creationId xmlns:p14="http://schemas.microsoft.com/office/powerpoint/2010/main" val="379910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Uniforms, player equipment</a:t>
            </a:r>
            <a:br>
              <a:rPr lang="en-US" dirty="0"/>
            </a:br>
            <a:r>
              <a:rPr lang="en-US" dirty="0"/>
              <a:t>3-2-3</a:t>
            </a:r>
          </a:p>
        </p:txBody>
      </p:sp>
      <p:sp>
        <p:nvSpPr>
          <p:cNvPr id="3" name="Content Placeholder 2">
            <a:extLst>
              <a:ext uri="{FF2B5EF4-FFF2-40B4-BE49-F238E27FC236}">
                <a16:creationId xmlns:a16="http://schemas.microsoft.com/office/drawing/2014/main" id="{05D1FD5E-F413-F7DB-93D1-0CD294BA05BF}"/>
              </a:ext>
            </a:extLst>
          </p:cNvPr>
          <p:cNvSpPr>
            <a:spLocks noGrp="1"/>
          </p:cNvSpPr>
          <p:nvPr>
            <p:ph idx="1"/>
          </p:nvPr>
        </p:nvSpPr>
        <p:spPr>
          <a:xfrm>
            <a:off x="6640497" y="2266173"/>
            <a:ext cx="5348303" cy="1669002"/>
          </a:xfrm>
        </p:spPr>
        <p:txBody>
          <a:bodyPr/>
          <a:lstStyle/>
          <a:p>
            <a:pPr marL="0" indent="0">
              <a:buNone/>
            </a:pPr>
            <a:r>
              <a:rPr lang="en-US" sz="2400" dirty="0">
                <a:solidFill>
                  <a:srgbClr val="FF0000"/>
                </a:solidFill>
              </a:rPr>
              <a:t>Each portion of </a:t>
            </a:r>
            <a:r>
              <a:rPr lang="en-US" sz="2400" dirty="0"/>
              <a:t>the school’s official uniform may bear a single manufacturer’s logo/trademark/reference as long as each does not exceed 2 ¼ square inches.</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pic>
        <p:nvPicPr>
          <p:cNvPr id="6" name="Picture 5" descr="A silhouette of a person wearing a helmet&#10;&#10;Description automatically generated">
            <a:extLst>
              <a:ext uri="{FF2B5EF4-FFF2-40B4-BE49-F238E27FC236}">
                <a16:creationId xmlns:a16="http://schemas.microsoft.com/office/drawing/2014/main" id="{0ED64D14-7841-D91F-268D-C5416E23B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871" y="2059620"/>
            <a:ext cx="4255706" cy="4352794"/>
          </a:xfrm>
          <a:prstGeom prst="rect">
            <a:avLst/>
          </a:prstGeom>
        </p:spPr>
      </p:pic>
    </p:spTree>
    <p:extLst>
      <p:ext uri="{BB962C8B-B14F-4D97-AF65-F5344CB8AC3E}">
        <p14:creationId xmlns:p14="http://schemas.microsoft.com/office/powerpoint/2010/main" val="704635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Bench and field conduct, Umpiring</a:t>
            </a:r>
            <a:br>
              <a:rPr lang="en-US" dirty="0"/>
            </a:br>
            <a:r>
              <a:rPr lang="en-US" dirty="0"/>
              <a:t>3-6-12, 10-1-6</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2800" kern="100" dirty="0">
                <a:effectLst/>
                <a:latin typeface="Calibri" panose="020F0502020204030204" pitchFamily="34" charset="0"/>
                <a:ea typeface="Aptos" panose="020B0004020202020204" pitchFamily="34" charset="0"/>
                <a:cs typeface="Times New Roman" panose="02020603050405020304" pitchFamily="18" charset="0"/>
              </a:rPr>
              <a:t>The rules prohibiting the use of any form of alcohol, illicit substances or tobacco now include participants, coaches, game officials beginning with the arrival at the competition site until departure from the site following the game.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7797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Dead ball table</a:t>
            </a:r>
            <a:br>
              <a:rPr lang="en-US" dirty="0"/>
            </a:br>
            <a:r>
              <a:rPr lang="en-US" dirty="0"/>
              <a:t>5-1  </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4213269"/>
          </a:xfrm>
          <a:prstGeom prst="rect">
            <a:avLst/>
          </a:prstGeom>
          <a:noFill/>
        </p:spPr>
        <p:txBody>
          <a:bodyPr wrap="square">
            <a:spAutoFit/>
          </a:bodyPr>
          <a:lstStyle/>
          <a:p>
            <a:pPr marL="0" marR="0">
              <a:lnSpc>
                <a:spcPct val="115000"/>
              </a:lnSpc>
              <a:spcBef>
                <a:spcPts val="0"/>
              </a:spcBef>
              <a:spcAft>
                <a:spcPts val="0"/>
              </a:spcAft>
            </a:pPr>
            <a:r>
              <a:rPr lang="en-US" sz="1800">
                <a:solidFill>
                  <a:srgbClr val="000000"/>
                </a:solidFill>
                <a:effectLst/>
                <a:latin typeface="Calibri" panose="020F0502020204030204" pitchFamily="34" charset="0"/>
                <a:ea typeface="'calibri',sans-serif"/>
              </a:rPr>
              <a:t>BALL DEAD IMMEDIATELY</a:t>
            </a:r>
            <a:br>
              <a:rPr lang="en-US" sz="1800">
                <a:solidFill>
                  <a:srgbClr val="000000"/>
                </a:solidFill>
                <a:effectLst/>
                <a:latin typeface="Calibri" panose="020F0502020204030204" pitchFamily="34" charset="0"/>
                <a:ea typeface="'calibri',sans-serif"/>
              </a:rPr>
            </a:br>
            <a:r>
              <a:rPr lang="en-US" sz="1800">
                <a:solidFill>
                  <a:srgbClr val="000000"/>
                </a:solidFill>
                <a:effectLst/>
                <a:latin typeface="Calibri" panose="020F0502020204030204" pitchFamily="34" charset="0"/>
                <a:ea typeface="'calibri',sans-serif"/>
              </a:rPr>
              <a:t>19. Awards or Penalties/References 5-1-1i </a:t>
            </a:r>
            <a:r>
              <a:rPr lang="en-US" sz="1800" strike="sngStrike">
                <a:solidFill>
                  <a:srgbClr val="FF0000"/>
                </a:solidFill>
                <a:effectLst/>
                <a:latin typeface="Calibri" panose="020F0502020204030204" pitchFamily="34" charset="0"/>
                <a:ea typeface="'calibri',sans-serif"/>
              </a:rPr>
              <a:t>NOTE</a:t>
            </a:r>
            <a:r>
              <a:rPr lang="en-US" sz="1800">
                <a:solidFill>
                  <a:srgbClr val="000000"/>
                </a:solidFill>
                <a:effectLst/>
                <a:latin typeface="Calibri" panose="020F0502020204030204" pitchFamily="34" charset="0"/>
                <a:ea typeface="'calibri',sans-serif"/>
              </a:rPr>
              <a:t>, 8-4-3h.</a:t>
            </a:r>
            <a:br>
              <a:rPr lang="en-US" sz="1800">
                <a:solidFill>
                  <a:srgbClr val="000000"/>
                </a:solidFill>
                <a:effectLst/>
                <a:latin typeface="Calibri" panose="020F0502020204030204" pitchFamily="34" charset="0"/>
                <a:ea typeface="'calibri',sans-serif"/>
              </a:rPr>
            </a:br>
            <a:r>
              <a:rPr lang="en-US" sz="1800">
                <a:solidFill>
                  <a:srgbClr val="000000"/>
                </a:solidFill>
                <a:effectLst/>
                <a:latin typeface="Calibri" panose="020F0502020204030204" pitchFamily="34" charset="0"/>
                <a:ea typeface="'calibri',sans-serif"/>
              </a:rPr>
              <a:t>20. References </a:t>
            </a:r>
            <a:r>
              <a:rPr lang="en-US" sz="1800" u="sng">
                <a:solidFill>
                  <a:srgbClr val="FF0000"/>
                </a:solidFill>
                <a:effectLst/>
                <a:latin typeface="Calibri" panose="020F0502020204030204" pitchFamily="34" charset="0"/>
                <a:ea typeface="'calibri',sans-serif"/>
              </a:rPr>
              <a:t>8-4-3i</a:t>
            </a:r>
            <a:r>
              <a:rPr lang="en-US" sz="1800">
                <a:solidFill>
                  <a:srgbClr val="FF0000"/>
                </a:solidFill>
                <a:effectLst/>
                <a:latin typeface="Calibri" panose="020F0502020204030204" pitchFamily="34" charset="0"/>
                <a:ea typeface="'calibri',sans-serif"/>
              </a:rPr>
              <a:t> </a:t>
            </a:r>
            <a:r>
              <a:rPr lang="en-US" sz="1800" strike="sngStrike">
                <a:solidFill>
                  <a:srgbClr val="FF0000"/>
                </a:solidFill>
                <a:effectLst/>
                <a:latin typeface="Calibri" panose="020F0502020204030204" pitchFamily="34" charset="0"/>
                <a:ea typeface="'calibri',sans-serif"/>
              </a:rPr>
              <a:t>8-4-3h</a:t>
            </a:r>
            <a:r>
              <a:rPr lang="en-US" sz="1800">
                <a:solidFill>
                  <a:srgbClr val="000000"/>
                </a:solidFill>
                <a:effectLst/>
                <a:latin typeface="Calibri" panose="020F0502020204030204" pitchFamily="34" charset="0"/>
                <a:ea typeface="'calibri',sans-serif"/>
              </a:rPr>
              <a:t>, Awards or Penalties/References </a:t>
            </a:r>
            <a:r>
              <a:rPr lang="en-US" sz="1800" u="sng">
                <a:solidFill>
                  <a:srgbClr val="FF0000"/>
                </a:solidFill>
                <a:effectLst/>
                <a:latin typeface="Calibri" panose="020F0502020204030204" pitchFamily="34" charset="0"/>
                <a:ea typeface="'calibri',sans-serif"/>
              </a:rPr>
              <a:t>8-4-3i</a:t>
            </a:r>
            <a:r>
              <a:rPr lang="en-US" sz="1800">
                <a:solidFill>
                  <a:srgbClr val="FF0000"/>
                </a:solidFill>
                <a:effectLst/>
                <a:latin typeface="Calibri" panose="020F0502020204030204" pitchFamily="34" charset="0"/>
                <a:ea typeface="'calibri',sans-serif"/>
              </a:rPr>
              <a:t> </a:t>
            </a:r>
            <a:r>
              <a:rPr lang="en-US" sz="1800" strike="sngStrike">
                <a:solidFill>
                  <a:srgbClr val="FF0000"/>
                </a:solidFill>
                <a:effectLst/>
                <a:latin typeface="Calibri" panose="020F0502020204030204" pitchFamily="34" charset="0"/>
                <a:ea typeface="'calibri',sans-serif"/>
              </a:rPr>
              <a:t>8-4-3j</a:t>
            </a:r>
            <a:br>
              <a:rPr lang="en-US" sz="1800">
                <a:solidFill>
                  <a:srgbClr val="000000"/>
                </a:solidFill>
                <a:effectLst/>
                <a:latin typeface="Calibri" panose="020F0502020204030204" pitchFamily="34" charset="0"/>
                <a:ea typeface="'calibri',sans-serif"/>
              </a:rPr>
            </a:br>
            <a:endParaRPr lang="en-US" sz="180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a:solidFill>
                  <a:srgbClr val="000000"/>
                </a:solidFill>
                <a:effectLst/>
                <a:latin typeface="Calibri" panose="020F0502020204030204" pitchFamily="34" charset="0"/>
                <a:ea typeface="'calibri',sans-serif"/>
              </a:rPr>
              <a:t>DELAYED DEAD BALL</a:t>
            </a:r>
            <a:br>
              <a:rPr lang="en-US" sz="1800">
                <a:solidFill>
                  <a:srgbClr val="000000"/>
                </a:solidFill>
                <a:effectLst/>
                <a:latin typeface="Calibri" panose="020F0502020204030204" pitchFamily="34" charset="0"/>
                <a:ea typeface="'calibri',sans-serif"/>
              </a:rPr>
            </a:br>
            <a:r>
              <a:rPr lang="en-US" sz="1800">
                <a:solidFill>
                  <a:srgbClr val="000000"/>
                </a:solidFill>
                <a:effectLst/>
                <a:latin typeface="Calibri" panose="020F0502020204030204" pitchFamily="34" charset="0"/>
                <a:ea typeface="'calibri',sans-serif"/>
              </a:rPr>
              <a:t>1.  </a:t>
            </a:r>
            <a:r>
              <a:rPr lang="en-US" sz="1800">
                <a:effectLst/>
                <a:latin typeface="Calibri" panose="020F0502020204030204" pitchFamily="34" charset="0"/>
                <a:ea typeface="'calibri',sans-serif"/>
              </a:rPr>
              <a:t>Awards or Penalties </a:t>
            </a:r>
            <a:r>
              <a:rPr lang="en-US" sz="1800" u="sng">
                <a:solidFill>
                  <a:srgbClr val="FF0000"/>
                </a:solidFill>
                <a:effectLst/>
                <a:latin typeface="Calibri" panose="020F0502020204030204" pitchFamily="34" charset="0"/>
                <a:ea typeface="Times New Roman" panose="02020603050405020304" pitchFamily="18" charset="0"/>
              </a:rPr>
              <a:t>The batter is awarded a ball unless the batter reaches first base safely and </a:t>
            </a:r>
            <a:br>
              <a:rPr lang="en-US" sz="1800" u="sng">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u="sng">
                <a:solidFill>
                  <a:srgbClr val="FF0000"/>
                </a:solidFill>
                <a:effectLst/>
                <a:latin typeface="Calibri" panose="020F0502020204030204" pitchFamily="34" charset="0"/>
                <a:ea typeface="Times New Roman" panose="02020603050405020304" pitchFamily="18" charset="0"/>
              </a:rPr>
              <a:t>each other runner advances at least one base, the illegal pitch is nullified. Or if the batter does not </a:t>
            </a:r>
            <a:br>
              <a:rPr lang="en-US" sz="1800" u="sng">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u="sng">
                <a:solidFill>
                  <a:srgbClr val="FF0000"/>
                </a:solidFill>
                <a:effectLst/>
                <a:latin typeface="Calibri" panose="020F0502020204030204" pitchFamily="34" charset="0"/>
                <a:ea typeface="Times New Roman" panose="02020603050405020304" pitchFamily="18" charset="0"/>
              </a:rPr>
              <a:t>reach first base safely or if any base runner fails to advance at least one base, the coach of the </a:t>
            </a:r>
            <a:br>
              <a:rPr lang="en-US" sz="1800" u="sng">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u="sng">
                <a:solidFill>
                  <a:srgbClr val="FF0000"/>
                </a:solidFill>
                <a:effectLst/>
                <a:latin typeface="Calibri" panose="020F0502020204030204" pitchFamily="34" charset="0"/>
                <a:ea typeface="Times New Roman" panose="02020603050405020304" pitchFamily="18" charset="0"/>
              </a:rPr>
              <a:t>team at bat shall have the option of the result of the play or the penalty of the illegal pitch. </a:t>
            </a:r>
            <a:r>
              <a:rPr lang="en-US" sz="1800" strike="sngStrike">
                <a:solidFill>
                  <a:srgbClr val="FF0000"/>
                </a:solidFill>
                <a:effectLst/>
                <a:latin typeface="Calibri" panose="020F0502020204030204" pitchFamily="34" charset="0"/>
                <a:ea typeface="Times New Roman" panose="02020603050405020304" pitchFamily="18" charset="0"/>
              </a:rPr>
              <a:t>The </a:t>
            </a:r>
            <a:br>
              <a:rPr lang="en-US" sz="1800" strike="sngStrike">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strike="sngStrike">
                <a:solidFill>
                  <a:srgbClr val="FF0000"/>
                </a:solidFill>
                <a:effectLst/>
                <a:latin typeface="Calibri" panose="020F0502020204030204" pitchFamily="34" charset="0"/>
                <a:ea typeface="Times New Roman" panose="02020603050405020304" pitchFamily="18" charset="0"/>
              </a:rPr>
              <a:t>pitch is ruled a ball if the ball is not hit or batter becomes base runner. Otherwise, if ball is hit and </a:t>
            </a:r>
            <a:br>
              <a:rPr lang="en-US" sz="1800" strike="sngStrike">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strike="sngStrike">
                <a:solidFill>
                  <a:srgbClr val="FF0000"/>
                </a:solidFill>
                <a:effectLst/>
                <a:latin typeface="Calibri" panose="020F0502020204030204" pitchFamily="34" charset="0"/>
                <a:ea typeface="Times New Roman" panose="02020603050405020304" pitchFamily="18" charset="0"/>
              </a:rPr>
              <a:t>all runners do not advance one base safely, the team at bat has the choice of accepting the play or</a:t>
            </a:r>
            <a:br>
              <a:rPr lang="en-US" sz="1800" strike="sngStrike">
                <a:solidFill>
                  <a:srgbClr val="FF0000"/>
                </a:solidFill>
                <a:effectLst/>
                <a:latin typeface="Calibri" panose="020F0502020204030204" pitchFamily="34" charset="0"/>
                <a:ea typeface="Times New Roman" panose="02020603050405020304" pitchFamily="18" charset="0"/>
              </a:rPr>
            </a:br>
            <a:r>
              <a:rPr lang="en-US" sz="1800">
                <a:solidFill>
                  <a:srgbClr val="FF0000"/>
                </a:solidFill>
                <a:effectLst/>
                <a:latin typeface="Calibri" panose="020F0502020204030204" pitchFamily="34" charset="0"/>
                <a:ea typeface="Times New Roman" panose="02020603050405020304" pitchFamily="18" charset="0"/>
              </a:rPr>
              <a:t>      </a:t>
            </a:r>
            <a:r>
              <a:rPr lang="en-US" sz="1800" strike="sngStrike">
                <a:solidFill>
                  <a:srgbClr val="FF0000"/>
                </a:solidFill>
                <a:effectLst/>
                <a:latin typeface="Calibri" panose="020F0502020204030204" pitchFamily="34" charset="0"/>
                <a:ea typeface="Times New Roman" panose="02020603050405020304" pitchFamily="18" charset="0"/>
              </a:rPr>
              <a:t>penalty.</a:t>
            </a:r>
            <a:endParaRPr lang="en-US" sz="180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a:solidFill>
                  <a:srgbClr val="000000"/>
                </a:solidFill>
                <a:effectLst/>
                <a:latin typeface="Calibri" panose="020F0502020204030204" pitchFamily="34" charset="0"/>
                <a:ea typeface="'calibri',sans-serif"/>
              </a:rPr>
              <a:t>2. Awards or Penalties/References </a:t>
            </a:r>
            <a:r>
              <a:rPr lang="en-US" sz="1800" u="sng">
                <a:solidFill>
                  <a:srgbClr val="FF0000"/>
                </a:solidFill>
                <a:effectLst/>
                <a:latin typeface="Calibri" panose="020F0502020204030204" pitchFamily="34" charset="0"/>
                <a:ea typeface="'calibri',sans-serif"/>
              </a:rPr>
              <a:t>6-4</a:t>
            </a:r>
            <a:r>
              <a:rPr lang="en-US" sz="1800">
                <a:solidFill>
                  <a:srgbClr val="FF0000"/>
                </a:solidFill>
                <a:effectLst/>
                <a:latin typeface="Calibri" panose="020F0502020204030204" pitchFamily="34" charset="0"/>
                <a:ea typeface="'calibri',sans-serif"/>
              </a:rPr>
              <a:t> </a:t>
            </a:r>
            <a:r>
              <a:rPr lang="en-US" sz="1800" strike="sngStrike">
                <a:solidFill>
                  <a:srgbClr val="FF0000"/>
                </a:solidFill>
                <a:effectLst/>
                <a:latin typeface="Calibri" panose="020F0502020204030204" pitchFamily="34" charset="0"/>
                <a:ea typeface="'calibri',sans-serif"/>
              </a:rPr>
              <a:t>6-1-4</a:t>
            </a:r>
            <a:r>
              <a:rPr lang="en-US" sz="1800">
                <a:solidFill>
                  <a:srgbClr val="FF0000"/>
                </a:solidFill>
                <a:effectLst/>
                <a:latin typeface="Calibri" panose="020F0502020204030204" pitchFamily="34" charset="0"/>
                <a:ea typeface="'calibri',sans-serif"/>
              </a:rPr>
              <a:t> </a:t>
            </a:r>
            <a:r>
              <a:rPr lang="en-US" sz="1800" strike="sngStrike">
                <a:solidFill>
                  <a:srgbClr val="FF0000"/>
                </a:solidFill>
                <a:effectLst/>
                <a:latin typeface="Calibri" panose="020F0502020204030204" pitchFamily="34" charset="0"/>
                <a:ea typeface="'calibri',sans-serif"/>
              </a:rPr>
              <a:t>(S.P.)</a:t>
            </a: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2690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Pitching regulations</a:t>
            </a:r>
            <a:br>
              <a:rPr lang="en-US" dirty="0"/>
            </a:br>
            <a:r>
              <a:rPr lang="en-US" dirty="0"/>
              <a:t>6-1-2</a:t>
            </a:r>
            <a:r>
              <a:rPr lang="en-US" cap="none" dirty="0"/>
              <a:t>c</a:t>
            </a:r>
            <a:endParaRPr lang="en-US" dirty="0"/>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1983428"/>
          </a:xfrm>
          <a:prstGeom prst="rect">
            <a:avLst/>
          </a:prstGeom>
          <a:noFill/>
        </p:spPr>
        <p:txBody>
          <a:bodyPr wrap="square">
            <a:spAutoFit/>
          </a:bodyPr>
          <a:lstStyle/>
          <a:p>
            <a:pPr marL="0" marR="0">
              <a:lnSpc>
                <a:spcPct val="115000"/>
              </a:lnSpc>
              <a:spcBef>
                <a:spcPts val="0"/>
              </a:spcBef>
              <a:spcAft>
                <a:spcPts val="0"/>
              </a:spcAft>
            </a:pPr>
            <a:r>
              <a:rPr lang="en-US" sz="1800" b="1" dirty="0">
                <a:solidFill>
                  <a:srgbClr val="231F20"/>
                </a:solidFill>
                <a:effectLst/>
                <a:latin typeface="Calibri" panose="020F0502020204030204" pitchFamily="34" charset="0"/>
                <a:ea typeface="Arial" panose="020B0604020202020204" pitchFamily="34" charset="0"/>
              </a:rPr>
              <a:t>About the pitch:</a:t>
            </a:r>
            <a:endParaRPr lang="en-US" sz="1800" b="1"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rPr>
              <a:t>While pushing off from the pitcher's plate, both feet may be disengaged from the playing surface as long as they remain within the 24-inch </a:t>
            </a:r>
            <a:r>
              <a:rPr lang="en-US" sz="1800" u="sng" dirty="0">
                <a:solidFill>
                  <a:srgbClr val="FF0000"/>
                </a:solidFill>
                <a:effectLst/>
                <a:latin typeface="Calibri" panose="020F0502020204030204" pitchFamily="34" charset="0"/>
                <a:ea typeface="Times New Roman" panose="02020603050405020304" pitchFamily="18" charset="0"/>
              </a:rPr>
              <a:t>length</a:t>
            </a:r>
            <a:r>
              <a:rPr lang="en-US" sz="1800" dirty="0">
                <a:solidFill>
                  <a:srgbClr val="FF0000"/>
                </a:solidFill>
                <a:effectLst/>
                <a:latin typeface="Calibri" panose="020F0502020204030204" pitchFamily="34" charset="0"/>
                <a:ea typeface="Times New Roman" panose="02020603050405020304" pitchFamily="18" charset="0"/>
              </a:rPr>
              <a:t> </a:t>
            </a:r>
            <a:r>
              <a:rPr lang="en-US" sz="1800" strike="sngStrike" dirty="0">
                <a:solidFill>
                  <a:srgbClr val="FF0000"/>
                </a:solidFill>
                <a:effectLst/>
                <a:latin typeface="Calibri" panose="020F0502020204030204" pitchFamily="34" charset="0"/>
                <a:ea typeface="Times New Roman" panose="02020603050405020304" pitchFamily="18" charset="0"/>
              </a:rPr>
              <a:t>width</a:t>
            </a:r>
            <a:r>
              <a:rPr lang="en-US" sz="1800" dirty="0">
                <a:effectLst/>
                <a:latin typeface="Calibri" panose="020F0502020204030204" pitchFamily="34" charset="0"/>
                <a:ea typeface="Times New Roman" panose="02020603050405020304" pitchFamily="18" charset="0"/>
              </a:rPr>
              <a:t> of the pitcher's plate and do not create a replant of the pivot foot resulting in the pitcher being farther away from the pitcher’s plate. Pushing off with</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the pivot foot from a place other than the pitcher's plate resulting in the non-pivot foot becoming closer to home plate is illegal.</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662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 The batter becomes a batter-Runner </a:t>
            </a:r>
            <a:br>
              <a:rPr lang="en-US" dirty="0"/>
            </a:br>
            <a:r>
              <a:rPr lang="en-US" dirty="0"/>
              <a:t>8-1-2</a:t>
            </a:r>
            <a:r>
              <a:rPr lang="en-US" cap="none" dirty="0"/>
              <a:t>a EFFECTS 3</a:t>
            </a:r>
            <a:endParaRPr lang="en-US" dirty="0"/>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2939074"/>
          </a:xfrm>
          <a:prstGeom prst="rect">
            <a:avLst/>
          </a:prstGeom>
          <a:noFill/>
        </p:spPr>
        <p:txBody>
          <a:bodyPr wrap="square">
            <a:spAutoFit/>
          </a:bodyPr>
          <a:lstStyle/>
          <a:p>
            <a:pPr marL="635" marR="0" indent="-635">
              <a:lnSpc>
                <a:spcPct val="115000"/>
              </a:lnSpc>
              <a:spcBef>
                <a:spcPts val="0"/>
              </a:spcBef>
              <a:spcAft>
                <a:spcPts val="800"/>
              </a:spcAft>
            </a:pPr>
            <a:r>
              <a:rPr lang="en-US" sz="1800" b="1" dirty="0">
                <a:effectLst/>
                <a:latin typeface="Calibri" panose="020F0502020204030204" pitchFamily="34" charset="0"/>
                <a:ea typeface="Times New Roman" panose="02020603050405020304" pitchFamily="18" charset="0"/>
              </a:rPr>
              <a:t>ART. 2 . . .</a:t>
            </a:r>
            <a:r>
              <a:rPr lang="en-US" sz="1800" dirty="0">
                <a:effectLst/>
                <a:latin typeface="Calibri" panose="020F0502020204030204" pitchFamily="34" charset="0"/>
                <a:ea typeface="Times New Roman" panose="02020603050405020304" pitchFamily="18" charset="0"/>
              </a:rPr>
              <a:t> A batter is awarded first base when:</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  fair batted ball strikes the person, attached equipment, or clothing of an umpire or a runner.</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3.  If before passing a fielder without being touched, the ball is dead. If the runner is hit by the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ball while off base and before it has passed an infielder, excluding the pitcher, or if it passes</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an infielder and another fielder has an opportunity to make an out, the runner is out and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the batter-runner is entitled to first base without liability to be put out, </a:t>
            </a:r>
            <a:r>
              <a:rPr lang="en-US" sz="1800" u="sng" dirty="0">
                <a:solidFill>
                  <a:srgbClr val="FF0000"/>
                </a:solidFill>
                <a:effectLst/>
                <a:latin typeface="Calibri" panose="020F0502020204030204" pitchFamily="34" charset="0"/>
                <a:ea typeface="Times New Roman" panose="02020603050405020304" pitchFamily="18" charset="0"/>
              </a:rPr>
              <a:t>and credited with a</a:t>
            </a:r>
            <a:br>
              <a:rPr lang="en-US" sz="1800" u="sng" dirty="0">
                <a:solidFill>
                  <a:srgbClr val="FF0000"/>
                </a:solidFill>
                <a:effectLst/>
                <a:latin typeface="Calibri" panose="020F0502020204030204" pitchFamily="34" charset="0"/>
                <a:ea typeface="Times New Roman" panose="02020603050405020304" pitchFamily="18" charset="0"/>
              </a:rPr>
            </a:br>
            <a:r>
              <a:rPr lang="en-US" sz="1800" dirty="0">
                <a:solidFill>
                  <a:srgbClr val="FF0000"/>
                </a:solidFill>
                <a:effectLst/>
                <a:latin typeface="Calibri" panose="020F0502020204030204" pitchFamily="34" charset="0"/>
                <a:ea typeface="Times New Roman" panose="02020603050405020304" pitchFamily="18" charset="0"/>
              </a:rPr>
              <a:t>          </a:t>
            </a:r>
            <a:r>
              <a:rPr lang="en-US" sz="1800" u="sng" dirty="0">
                <a:solidFill>
                  <a:srgbClr val="FF0000"/>
                </a:solidFill>
                <a:effectLst/>
                <a:latin typeface="Calibri" panose="020F0502020204030204" pitchFamily="34" charset="0"/>
                <a:ea typeface="Times New Roman" panose="02020603050405020304" pitchFamily="18" charset="0"/>
              </a:rPr>
              <a:t>fielder's choice</a:t>
            </a:r>
            <a:r>
              <a:rPr lang="en-US" sz="1800" dirty="0">
                <a:effectLst/>
                <a:latin typeface="Calibri" panose="020F0502020204030204" pitchFamily="34" charset="0"/>
                <a:ea typeface="Times New Roman" panose="02020603050405020304" pitchFamily="18" charset="0"/>
              </a:rPr>
              <a:t>. When a fair batted ball touches a runner who is in contact with a base, the</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ball is dead or live depending on whether the closest fielder is in front of the base (live) or </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behind the base (dead). The runner is not out unless the runner intentionally interferes.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125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90-E6C7-99D9-765D-34E3B198257C}"/>
              </a:ext>
            </a:extLst>
          </p:cNvPr>
          <p:cNvSpPr>
            <a:spLocks noGrp="1"/>
          </p:cNvSpPr>
          <p:nvPr>
            <p:ph type="title"/>
          </p:nvPr>
        </p:nvSpPr>
        <p:spPr/>
        <p:txBody>
          <a:bodyPr/>
          <a:lstStyle/>
          <a:p>
            <a:r>
              <a:rPr lang="en-US" dirty="0"/>
              <a:t>The runner is out</a:t>
            </a:r>
            <a:br>
              <a:rPr lang="en-US" dirty="0"/>
            </a:br>
            <a:r>
              <a:rPr lang="en-US" dirty="0"/>
              <a:t>8-6-4</a:t>
            </a:r>
          </a:p>
        </p:txBody>
      </p:sp>
      <p:sp>
        <p:nvSpPr>
          <p:cNvPr id="4" name="Footer Placeholder 3">
            <a:extLst>
              <a:ext uri="{FF2B5EF4-FFF2-40B4-BE49-F238E27FC236}">
                <a16:creationId xmlns:a16="http://schemas.microsoft.com/office/drawing/2014/main" id="{0F9E0A4E-6240-0B92-935A-0DB99E9F333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FA7687-802A-5BA4-B92F-43B294F8FAA9}"/>
              </a:ext>
            </a:extLst>
          </p:cNvPr>
          <p:cNvSpPr txBox="1"/>
          <p:nvPr/>
        </p:nvSpPr>
        <p:spPr>
          <a:xfrm>
            <a:off x="1813809" y="2098623"/>
            <a:ext cx="9691141" cy="2538515"/>
          </a:xfrm>
          <a:prstGeom prst="rect">
            <a:avLst/>
          </a:prstGeom>
          <a:noFill/>
        </p:spPr>
        <p:txBody>
          <a:bodyPr wrap="square">
            <a:spAutoFit/>
          </a:bodyPr>
          <a:lstStyle/>
          <a:p>
            <a:pPr marL="0" marR="0">
              <a:lnSpc>
                <a:spcPct val="115000"/>
              </a:lnSpc>
              <a:spcBef>
                <a:spcPts val="0"/>
              </a:spcBef>
              <a:spcAft>
                <a:spcPts val="0"/>
              </a:spcAft>
            </a:pPr>
            <a:r>
              <a:rPr lang="en-US" sz="2800" dirty="0">
                <a:solidFill>
                  <a:srgbClr val="231F20"/>
                </a:solidFill>
                <a:effectLst/>
                <a:latin typeface="Calibri" panose="020F0502020204030204" pitchFamily="34" charset="0"/>
                <a:ea typeface="Arial" panose="020B0604020202020204" pitchFamily="34" charset="0"/>
              </a:rPr>
              <a:t>The runner physically passes a preceding runner before that runner has been put out. If this was the third out of the inning, any runs scoring prior to the out for passing a preceding runner would count. A runner(s) passing a </a:t>
            </a:r>
            <a:r>
              <a:rPr lang="en-US" sz="2800" dirty="0">
                <a:solidFill>
                  <a:srgbClr val="231F20"/>
                </a:solidFill>
                <a:effectLst/>
                <a:latin typeface="Calibri" panose="020F0502020204030204" pitchFamily="34" charset="0"/>
                <a:ea typeface="'calibri',sans-serif"/>
              </a:rPr>
              <a:t>preceding obstructed runner is not out. (8-4-3b PENALTY </a:t>
            </a:r>
            <a:r>
              <a:rPr lang="en-US" sz="2800" u="sng" dirty="0">
                <a:solidFill>
                  <a:srgbClr val="FF0000"/>
                </a:solidFill>
                <a:effectLst/>
                <a:latin typeface="Calibri" panose="020F0502020204030204" pitchFamily="34" charset="0"/>
                <a:ea typeface="'calibri',sans-serif"/>
              </a:rPr>
              <a:t>3</a:t>
            </a:r>
            <a:r>
              <a:rPr lang="en-US" sz="2800" dirty="0">
                <a:solidFill>
                  <a:srgbClr val="231F20"/>
                </a:solidFill>
                <a:effectLst/>
                <a:latin typeface="Calibri" panose="020F0502020204030204" pitchFamily="34" charset="0"/>
                <a:ea typeface="'calibri',sans-serif"/>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9224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2025 </a:t>
            </a:r>
            <a:r>
              <a:rPr lang="en-US" dirty="0" err="1"/>
              <a:t>nfhs</a:t>
            </a:r>
            <a:r>
              <a:rPr lang="en-US" dirty="0"/>
              <a:t> softball points of emphasis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1740422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083B-BDF0-3192-697E-E220BA5E13D7}"/>
              </a:ext>
            </a:extLst>
          </p:cNvPr>
          <p:cNvSpPr>
            <a:spLocks noGrp="1"/>
          </p:cNvSpPr>
          <p:nvPr>
            <p:ph type="title"/>
          </p:nvPr>
        </p:nvSpPr>
        <p:spPr/>
        <p:txBody>
          <a:bodyPr/>
          <a:lstStyle/>
          <a:p>
            <a:r>
              <a:rPr lang="en-US" dirty="0"/>
              <a:t>Team’s role in pace of play	</a:t>
            </a:r>
          </a:p>
        </p:txBody>
      </p:sp>
      <p:sp>
        <p:nvSpPr>
          <p:cNvPr id="3" name="Content Placeholder 2">
            <a:extLst>
              <a:ext uri="{FF2B5EF4-FFF2-40B4-BE49-F238E27FC236}">
                <a16:creationId xmlns:a16="http://schemas.microsoft.com/office/drawing/2014/main" id="{C7076E53-77B1-BAE3-0E3F-1B3F7CC86886}"/>
              </a:ext>
            </a:extLst>
          </p:cNvPr>
          <p:cNvSpPr>
            <a:spLocks noGrp="1"/>
          </p:cNvSpPr>
          <p:nvPr>
            <p:ph idx="1"/>
          </p:nvPr>
        </p:nvSpPr>
        <p:spPr>
          <a:xfrm>
            <a:off x="7341833" y="2015615"/>
            <a:ext cx="4564185" cy="4188257"/>
          </a:xfrm>
        </p:spPr>
        <p:txBody>
          <a:bodyPr/>
          <a:lstStyle/>
          <a:p>
            <a:pPr marL="0" indent="0">
              <a:buNone/>
            </a:pPr>
            <a:r>
              <a:rPr lang="en-US" sz="2200" dirty="0"/>
              <a:t>There has been a lot of emphasis on pace of play the past several seasons. This year, the focus in on coaches, who play a vital role in created and maintaining pace-of-play standards.</a:t>
            </a:r>
          </a:p>
          <a:p>
            <a:pPr marL="0" indent="0">
              <a:buNone/>
            </a:pPr>
            <a:endParaRPr lang="en-US" sz="2200" dirty="0"/>
          </a:p>
          <a:p>
            <a:pPr marL="0" indent="0">
              <a:buNone/>
            </a:pPr>
            <a:r>
              <a:rPr lang="en-US" sz="2200" dirty="0"/>
              <a:t>Between innings, 60 seconds is provided for the defense to take the field and throw warm-up pitches. If the catcher was batting when the inning ended, coaches should have another teammate prepared to receive warm-up pitches</a:t>
            </a:r>
            <a:r>
              <a:rPr lang="en-US" sz="2000" dirty="0"/>
              <a:t>.</a:t>
            </a:r>
          </a:p>
        </p:txBody>
      </p:sp>
      <p:sp>
        <p:nvSpPr>
          <p:cNvPr id="4" name="Footer Placeholder 3">
            <a:extLst>
              <a:ext uri="{FF2B5EF4-FFF2-40B4-BE49-F238E27FC236}">
                <a16:creationId xmlns:a16="http://schemas.microsoft.com/office/drawing/2014/main" id="{F003AEA4-91B0-B5B6-121E-CDC1D0BCE243}"/>
              </a:ext>
            </a:extLst>
          </p:cNvPr>
          <p:cNvSpPr>
            <a:spLocks noGrp="1"/>
          </p:cNvSpPr>
          <p:nvPr>
            <p:ph type="ftr" sz="quarter" idx="11"/>
          </p:nvPr>
        </p:nvSpPr>
        <p:spPr/>
        <p:txBody>
          <a:bodyPr/>
          <a:lstStyle/>
          <a:p>
            <a:pPr>
              <a:defRPr/>
            </a:pPr>
            <a:r>
              <a:rPr lang="en-US"/>
              <a:t>www.nfhs.org</a:t>
            </a:r>
          </a:p>
        </p:txBody>
      </p:sp>
      <p:pic>
        <p:nvPicPr>
          <p:cNvPr id="6" name="Picture 5" descr="A baseball player throwing a ball&#10;&#10;Description automatically generated">
            <a:extLst>
              <a:ext uri="{FF2B5EF4-FFF2-40B4-BE49-F238E27FC236}">
                <a16:creationId xmlns:a16="http://schemas.microsoft.com/office/drawing/2014/main" id="{F680CDDD-85B7-2FA7-08C8-FD931FEB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61" y="2050804"/>
            <a:ext cx="5100118" cy="4348801"/>
          </a:xfrm>
          <a:prstGeom prst="rect">
            <a:avLst/>
          </a:prstGeom>
        </p:spPr>
      </p:pic>
    </p:spTree>
    <p:extLst>
      <p:ext uri="{BB962C8B-B14F-4D97-AF65-F5344CB8AC3E}">
        <p14:creationId xmlns:p14="http://schemas.microsoft.com/office/powerpoint/2010/main" val="491363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5732-3BC2-5F99-C1E1-E9B9994EC1ED}"/>
              </a:ext>
            </a:extLst>
          </p:cNvPr>
          <p:cNvSpPr>
            <a:spLocks noGrp="1"/>
          </p:cNvSpPr>
          <p:nvPr>
            <p:ph type="title"/>
          </p:nvPr>
        </p:nvSpPr>
        <p:spPr/>
        <p:txBody>
          <a:bodyPr/>
          <a:lstStyle/>
          <a:p>
            <a:r>
              <a:rPr lang="en-US" dirty="0"/>
              <a:t>Team’s role in pace of play</a:t>
            </a:r>
          </a:p>
        </p:txBody>
      </p:sp>
      <p:sp>
        <p:nvSpPr>
          <p:cNvPr id="3" name="Content Placeholder 2">
            <a:extLst>
              <a:ext uri="{FF2B5EF4-FFF2-40B4-BE49-F238E27FC236}">
                <a16:creationId xmlns:a16="http://schemas.microsoft.com/office/drawing/2014/main" id="{9A9C79AF-9709-3B03-7E8D-B3E42E0492F5}"/>
              </a:ext>
            </a:extLst>
          </p:cNvPr>
          <p:cNvSpPr>
            <a:spLocks noGrp="1"/>
          </p:cNvSpPr>
          <p:nvPr>
            <p:ph idx="1"/>
          </p:nvPr>
        </p:nvSpPr>
        <p:spPr>
          <a:xfrm>
            <a:off x="7332956" y="2070716"/>
            <a:ext cx="4635207" cy="2716567"/>
          </a:xfrm>
        </p:spPr>
        <p:txBody>
          <a:bodyPr/>
          <a:lstStyle/>
          <a:p>
            <a:pPr marL="0" indent="0">
              <a:buNone/>
            </a:pPr>
            <a:r>
              <a:rPr lang="en-US" sz="2400" dirty="0"/>
              <a:t>The offense also has 60 seconds to prepare to bat. While coaches may choose to huddle with their team as they come off the field, coaches should encourage their lead-off batter to gather their equipment and get ready to bat</a:t>
            </a:r>
            <a:r>
              <a:rPr lang="en-US" dirty="0"/>
              <a:t>.</a:t>
            </a:r>
          </a:p>
        </p:txBody>
      </p:sp>
      <p:sp>
        <p:nvSpPr>
          <p:cNvPr id="4" name="Footer Placeholder 3">
            <a:extLst>
              <a:ext uri="{FF2B5EF4-FFF2-40B4-BE49-F238E27FC236}">
                <a16:creationId xmlns:a16="http://schemas.microsoft.com/office/drawing/2014/main" id="{27177863-9876-804A-DEE2-3C97DE9404E4}"/>
              </a:ext>
            </a:extLst>
          </p:cNvPr>
          <p:cNvSpPr>
            <a:spLocks noGrp="1"/>
          </p:cNvSpPr>
          <p:nvPr>
            <p:ph type="ftr" sz="quarter" idx="11"/>
          </p:nvPr>
        </p:nvSpPr>
        <p:spPr/>
        <p:txBody>
          <a:bodyPr/>
          <a:lstStyle/>
          <a:p>
            <a:pPr>
              <a:defRPr/>
            </a:pPr>
            <a:r>
              <a:rPr lang="en-US"/>
              <a:t>www.nfhs.org</a:t>
            </a:r>
          </a:p>
        </p:txBody>
      </p:sp>
      <p:pic>
        <p:nvPicPr>
          <p:cNvPr id="6" name="Picture 5" descr="A baseball player holding a bat&#10;&#10;Description automatically generated">
            <a:extLst>
              <a:ext uri="{FF2B5EF4-FFF2-40B4-BE49-F238E27FC236}">
                <a16:creationId xmlns:a16="http://schemas.microsoft.com/office/drawing/2014/main" id="{32F9755A-B17C-2119-0B5C-E0E698237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17" y="1981462"/>
            <a:ext cx="4992593" cy="4373817"/>
          </a:xfrm>
          <a:prstGeom prst="rect">
            <a:avLst/>
          </a:prstGeom>
        </p:spPr>
      </p:pic>
    </p:spTree>
    <p:extLst>
      <p:ext uri="{BB962C8B-B14F-4D97-AF65-F5344CB8AC3E}">
        <p14:creationId xmlns:p14="http://schemas.microsoft.com/office/powerpoint/2010/main" val="1841289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B98B-3216-61C9-308D-72ABB4420E42}"/>
              </a:ext>
            </a:extLst>
          </p:cNvPr>
          <p:cNvSpPr>
            <a:spLocks noGrp="1"/>
          </p:cNvSpPr>
          <p:nvPr>
            <p:ph type="title"/>
          </p:nvPr>
        </p:nvSpPr>
        <p:spPr/>
        <p:txBody>
          <a:bodyPr/>
          <a:lstStyle/>
          <a:p>
            <a:r>
              <a:rPr lang="en-US" dirty="0"/>
              <a:t>Team’s role in pace of play</a:t>
            </a:r>
          </a:p>
        </p:txBody>
      </p:sp>
      <p:sp>
        <p:nvSpPr>
          <p:cNvPr id="3" name="Content Placeholder 2">
            <a:extLst>
              <a:ext uri="{FF2B5EF4-FFF2-40B4-BE49-F238E27FC236}">
                <a16:creationId xmlns:a16="http://schemas.microsoft.com/office/drawing/2014/main" id="{8843DA71-B96C-608F-01A9-2332326242F8}"/>
              </a:ext>
            </a:extLst>
          </p:cNvPr>
          <p:cNvSpPr>
            <a:spLocks noGrp="1"/>
          </p:cNvSpPr>
          <p:nvPr>
            <p:ph idx="1"/>
          </p:nvPr>
        </p:nvSpPr>
        <p:spPr>
          <a:xfrm>
            <a:off x="7022237" y="2095130"/>
            <a:ext cx="4945926" cy="4232645"/>
          </a:xfrm>
        </p:spPr>
        <p:txBody>
          <a:bodyPr/>
          <a:lstStyle/>
          <a:p>
            <a:pPr marL="0" indent="0">
              <a:buNone/>
            </a:pPr>
            <a:r>
              <a:rPr lang="en-US" sz="2000" dirty="0"/>
              <a:t>Once the 60 seconds between innings has elapsed, the batter has 10 seconds to enter the batter’s box and the pitcher has 20 seconds to legally deliver a pitch.</a:t>
            </a:r>
          </a:p>
          <a:p>
            <a:pPr marL="0" indent="0">
              <a:buNone/>
            </a:pPr>
            <a:endParaRPr lang="en-US" sz="2000" dirty="0"/>
          </a:p>
          <a:p>
            <a:pPr marL="0" indent="0">
              <a:buNone/>
            </a:pPr>
            <a:r>
              <a:rPr lang="en-US" sz="2000" dirty="0"/>
              <a:t>The pitcher also has 20 seconds to release a pitch once the ball has been returned from a previous pitch and the batter has 10 seconds to enter the batter’s box after the ball is returned.</a:t>
            </a:r>
          </a:p>
          <a:p>
            <a:pPr marL="0" indent="0">
              <a:buNone/>
            </a:pPr>
            <a:endParaRPr lang="en-US" sz="2000" dirty="0"/>
          </a:p>
          <a:p>
            <a:pPr marL="0" indent="0">
              <a:buNone/>
            </a:pPr>
            <a:r>
              <a:rPr lang="en-US" sz="2000" dirty="0"/>
              <a:t>A ball or strike is added to the count, depending on the tardy party.</a:t>
            </a:r>
          </a:p>
        </p:txBody>
      </p:sp>
      <p:sp>
        <p:nvSpPr>
          <p:cNvPr id="4" name="Footer Placeholder 3">
            <a:extLst>
              <a:ext uri="{FF2B5EF4-FFF2-40B4-BE49-F238E27FC236}">
                <a16:creationId xmlns:a16="http://schemas.microsoft.com/office/drawing/2014/main" id="{DC678B0F-13D1-9821-6E69-7ADB0A6D2B31}"/>
              </a:ext>
            </a:extLst>
          </p:cNvPr>
          <p:cNvSpPr>
            <a:spLocks noGrp="1"/>
          </p:cNvSpPr>
          <p:nvPr>
            <p:ph type="ftr" sz="quarter" idx="11"/>
          </p:nvPr>
        </p:nvSpPr>
        <p:spPr/>
        <p:txBody>
          <a:bodyPr/>
          <a:lstStyle/>
          <a:p>
            <a:pPr>
              <a:defRPr/>
            </a:pPr>
            <a:r>
              <a:rPr lang="en-US" dirty="0"/>
              <a:t>www.nfhs.org</a:t>
            </a:r>
          </a:p>
        </p:txBody>
      </p:sp>
      <p:pic>
        <p:nvPicPr>
          <p:cNvPr id="6" name="Picture 5" descr="A person holding a softball&#10;&#10;Description automatically generated">
            <a:extLst>
              <a:ext uri="{FF2B5EF4-FFF2-40B4-BE49-F238E27FC236}">
                <a16:creationId xmlns:a16="http://schemas.microsoft.com/office/drawing/2014/main" id="{FE429B22-6E23-0D31-4E61-244D46E29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764" y="2021888"/>
            <a:ext cx="4650848" cy="4375798"/>
          </a:xfrm>
          <a:prstGeom prst="rect">
            <a:avLst/>
          </a:prstGeom>
        </p:spPr>
      </p:pic>
    </p:spTree>
    <p:extLst>
      <p:ext uri="{BB962C8B-B14F-4D97-AF65-F5344CB8AC3E}">
        <p14:creationId xmlns:p14="http://schemas.microsoft.com/office/powerpoint/2010/main" val="66004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963613" y="4406900"/>
            <a:ext cx="8867775" cy="1362075"/>
          </a:xfrm>
        </p:spPr>
        <p:txBody>
          <a:bodyPr/>
          <a:lstStyle/>
          <a:p>
            <a:pPr>
              <a:defRPr/>
            </a:pPr>
            <a:br>
              <a:rPr lang="en-US" dirty="0"/>
            </a:br>
            <a:r>
              <a:rPr lang="en-US" dirty="0"/>
              <a:t>About the NFHS</a:t>
            </a:r>
          </a:p>
        </p:txBody>
      </p:sp>
      <p:sp>
        <p:nvSpPr>
          <p:cNvPr id="20483" name="Text Placeholder 2">
            <a:extLst>
              <a:ext uri="{FF2B5EF4-FFF2-40B4-BE49-F238E27FC236}">
                <a16:creationId xmlns:a16="http://schemas.microsoft.com/office/drawing/2014/main" id="{07130364-3963-48D5-9399-FA9713CE080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A291-CDA2-55CF-4C01-26AD5E7B56A1}"/>
              </a:ext>
            </a:extLst>
          </p:cNvPr>
          <p:cNvSpPr>
            <a:spLocks noGrp="1"/>
          </p:cNvSpPr>
          <p:nvPr>
            <p:ph type="title"/>
          </p:nvPr>
        </p:nvSpPr>
        <p:spPr>
          <a:xfrm>
            <a:off x="2165350" y="525462"/>
            <a:ext cx="10026650" cy="1204912"/>
          </a:xfrm>
        </p:spPr>
        <p:txBody>
          <a:bodyPr/>
          <a:lstStyle/>
          <a:p>
            <a:r>
              <a:rPr lang="en-US" dirty="0"/>
              <a:t>Team’s role in pace of play</a:t>
            </a:r>
          </a:p>
        </p:txBody>
      </p:sp>
      <p:sp>
        <p:nvSpPr>
          <p:cNvPr id="3" name="Content Placeholder 2">
            <a:extLst>
              <a:ext uri="{FF2B5EF4-FFF2-40B4-BE49-F238E27FC236}">
                <a16:creationId xmlns:a16="http://schemas.microsoft.com/office/drawing/2014/main" id="{B3B2F99A-3EF4-676D-B33C-C1E9AEB5480E}"/>
              </a:ext>
            </a:extLst>
          </p:cNvPr>
          <p:cNvSpPr>
            <a:spLocks noGrp="1"/>
          </p:cNvSpPr>
          <p:nvPr>
            <p:ph idx="1"/>
          </p:nvPr>
        </p:nvSpPr>
        <p:spPr>
          <a:xfrm>
            <a:off x="8451542" y="2131025"/>
            <a:ext cx="3516621" cy="3992949"/>
          </a:xfrm>
        </p:spPr>
        <p:txBody>
          <a:bodyPr/>
          <a:lstStyle/>
          <a:p>
            <a:pPr marL="0" indent="0">
              <a:buNone/>
            </a:pPr>
            <a:r>
              <a:rPr lang="en-US" sz="2400" dirty="0"/>
              <a:t>Pregame lineup exchanges should be brief and to the point. In order to start games on time, both umpires and coaches should limit talking to pertinent information during this meeting. Remember, this is not meant to be a rules clinic.</a:t>
            </a:r>
          </a:p>
        </p:txBody>
      </p:sp>
      <p:sp>
        <p:nvSpPr>
          <p:cNvPr id="4" name="Footer Placeholder 3">
            <a:extLst>
              <a:ext uri="{FF2B5EF4-FFF2-40B4-BE49-F238E27FC236}">
                <a16:creationId xmlns:a16="http://schemas.microsoft.com/office/drawing/2014/main" id="{B3D152E4-0485-7356-10F6-4BB162FB7087}"/>
              </a:ext>
            </a:extLst>
          </p:cNvPr>
          <p:cNvSpPr>
            <a:spLocks noGrp="1"/>
          </p:cNvSpPr>
          <p:nvPr>
            <p:ph type="ftr" sz="quarter" idx="11"/>
          </p:nvPr>
        </p:nvSpPr>
        <p:spPr/>
        <p:txBody>
          <a:bodyPr/>
          <a:lstStyle/>
          <a:p>
            <a:pPr>
              <a:defRPr/>
            </a:pPr>
            <a:r>
              <a:rPr lang="en-US"/>
              <a:t>www.nfhs.org</a:t>
            </a:r>
          </a:p>
        </p:txBody>
      </p:sp>
      <p:pic>
        <p:nvPicPr>
          <p:cNvPr id="6" name="Picture 5" descr="A group of men standing in a line&#10;&#10;Description automatically generated">
            <a:extLst>
              <a:ext uri="{FF2B5EF4-FFF2-40B4-BE49-F238E27FC236}">
                <a16:creationId xmlns:a16="http://schemas.microsoft.com/office/drawing/2014/main" id="{1B4801DA-1AD1-6788-125F-67DCC2146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790" y="2039022"/>
            <a:ext cx="6139379" cy="4288753"/>
          </a:xfrm>
          <a:prstGeom prst="rect">
            <a:avLst/>
          </a:prstGeom>
        </p:spPr>
      </p:pic>
    </p:spTree>
    <p:extLst>
      <p:ext uri="{BB962C8B-B14F-4D97-AF65-F5344CB8AC3E}">
        <p14:creationId xmlns:p14="http://schemas.microsoft.com/office/powerpoint/2010/main" val="199683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1402-2062-D807-8F5C-0933BC967DD5}"/>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9B302543-3EF8-4BC7-96CC-BA83BD605A2B}"/>
              </a:ext>
            </a:extLst>
          </p:cNvPr>
          <p:cNvSpPr>
            <a:spLocks noGrp="1"/>
          </p:cNvSpPr>
          <p:nvPr>
            <p:ph idx="1"/>
          </p:nvPr>
        </p:nvSpPr>
        <p:spPr>
          <a:xfrm>
            <a:off x="2308197" y="5441237"/>
            <a:ext cx="8674994" cy="1012364"/>
          </a:xfrm>
        </p:spPr>
        <p:txBody>
          <a:bodyPr/>
          <a:lstStyle/>
          <a:p>
            <a:pPr marL="0" indent="0">
              <a:buNone/>
            </a:pPr>
            <a:r>
              <a:rPr lang="en-US" sz="2000" dirty="0"/>
              <a:t>The safety of all participants is a priority for all involved in game management. All bench and field conduct rules must be enforced, including not allowing the hitting of balls to teammates on defense once the game begins.</a:t>
            </a:r>
          </a:p>
        </p:txBody>
      </p:sp>
      <p:sp>
        <p:nvSpPr>
          <p:cNvPr id="4" name="Footer Placeholder 3">
            <a:extLst>
              <a:ext uri="{FF2B5EF4-FFF2-40B4-BE49-F238E27FC236}">
                <a16:creationId xmlns:a16="http://schemas.microsoft.com/office/drawing/2014/main" id="{0544BB69-D693-DEBA-403F-7E956C8ED998}"/>
              </a:ext>
            </a:extLst>
          </p:cNvPr>
          <p:cNvSpPr>
            <a:spLocks noGrp="1"/>
          </p:cNvSpPr>
          <p:nvPr>
            <p:ph type="ftr" sz="quarter" idx="11"/>
          </p:nvPr>
        </p:nvSpPr>
        <p:spPr/>
        <p:txBody>
          <a:bodyPr/>
          <a:lstStyle/>
          <a:p>
            <a:pPr>
              <a:defRPr/>
            </a:pPr>
            <a:r>
              <a:rPr lang="en-US"/>
              <a:t>www.nfhs.org</a:t>
            </a:r>
          </a:p>
        </p:txBody>
      </p:sp>
      <p:pic>
        <p:nvPicPr>
          <p:cNvPr id="6" name="Picture 5" descr="A baseball player in a game&#10;&#10;Description automatically generated with medium confidence">
            <a:extLst>
              <a:ext uri="{FF2B5EF4-FFF2-40B4-BE49-F238E27FC236}">
                <a16:creationId xmlns:a16="http://schemas.microsoft.com/office/drawing/2014/main" id="{56BD9EF3-1A73-7A3A-3313-28642FE8D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706" y="2032653"/>
            <a:ext cx="8586216" cy="3337560"/>
          </a:xfrm>
          <a:prstGeom prst="rect">
            <a:avLst/>
          </a:prstGeom>
        </p:spPr>
      </p:pic>
    </p:spTree>
    <p:extLst>
      <p:ext uri="{BB962C8B-B14F-4D97-AF65-F5344CB8AC3E}">
        <p14:creationId xmlns:p14="http://schemas.microsoft.com/office/powerpoint/2010/main" val="240428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BE58-8C11-A798-8AC6-9CEDC6E7DA47}"/>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D8F8FEED-151B-B10A-3CB6-BDD836B67F0E}"/>
              </a:ext>
            </a:extLst>
          </p:cNvPr>
          <p:cNvSpPr>
            <a:spLocks noGrp="1"/>
          </p:cNvSpPr>
          <p:nvPr>
            <p:ph idx="1"/>
          </p:nvPr>
        </p:nvSpPr>
        <p:spPr>
          <a:xfrm>
            <a:off x="9691534" y="2139444"/>
            <a:ext cx="2276629" cy="3335992"/>
          </a:xfrm>
        </p:spPr>
        <p:txBody>
          <a:bodyPr/>
          <a:lstStyle/>
          <a:p>
            <a:pPr marL="0" indent="0">
              <a:buNone/>
            </a:pPr>
            <a:r>
              <a:rPr lang="en-US" sz="2400" dirty="0"/>
              <a:t>Between innings, bench personnel are permitted to engage in throwing and running activities.</a:t>
            </a:r>
          </a:p>
        </p:txBody>
      </p:sp>
      <p:sp>
        <p:nvSpPr>
          <p:cNvPr id="4" name="Footer Placeholder 3">
            <a:extLst>
              <a:ext uri="{FF2B5EF4-FFF2-40B4-BE49-F238E27FC236}">
                <a16:creationId xmlns:a16="http://schemas.microsoft.com/office/drawing/2014/main" id="{5F7AB9AE-2D6C-B219-4143-1A78B744EA85}"/>
              </a:ext>
            </a:extLst>
          </p:cNvPr>
          <p:cNvSpPr>
            <a:spLocks noGrp="1"/>
          </p:cNvSpPr>
          <p:nvPr>
            <p:ph type="ftr" sz="quarter" idx="11"/>
          </p:nvPr>
        </p:nvSpPr>
        <p:spPr/>
        <p:txBody>
          <a:bodyPr/>
          <a:lstStyle/>
          <a:p>
            <a:pPr>
              <a:defRPr/>
            </a:pPr>
            <a:r>
              <a:rPr lang="en-US"/>
              <a:t>www.nfhs.org</a:t>
            </a:r>
          </a:p>
        </p:txBody>
      </p:sp>
      <p:pic>
        <p:nvPicPr>
          <p:cNvPr id="9" name="Picture 8" descr="A couple of people running on a field&#10;&#10;Description automatically generated">
            <a:extLst>
              <a:ext uri="{FF2B5EF4-FFF2-40B4-BE49-F238E27FC236}">
                <a16:creationId xmlns:a16="http://schemas.microsoft.com/office/drawing/2014/main" id="{94715AB7-E98D-ABF6-6A49-A705F909C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238" y="2072606"/>
            <a:ext cx="7736195" cy="4259931"/>
          </a:xfrm>
          <a:prstGeom prst="rect">
            <a:avLst/>
          </a:prstGeom>
        </p:spPr>
      </p:pic>
    </p:spTree>
    <p:extLst>
      <p:ext uri="{BB962C8B-B14F-4D97-AF65-F5344CB8AC3E}">
        <p14:creationId xmlns:p14="http://schemas.microsoft.com/office/powerpoint/2010/main" val="1747480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AFE4-0A84-04CC-3D73-C3E05C44E433}"/>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4082B7A9-C9B3-3537-5E31-BBC06AE4B5F1}"/>
              </a:ext>
            </a:extLst>
          </p:cNvPr>
          <p:cNvSpPr>
            <a:spLocks noGrp="1"/>
          </p:cNvSpPr>
          <p:nvPr>
            <p:ph idx="1"/>
          </p:nvPr>
        </p:nvSpPr>
        <p:spPr>
          <a:xfrm>
            <a:off x="2325950" y="5374515"/>
            <a:ext cx="8394339" cy="953260"/>
          </a:xfrm>
        </p:spPr>
        <p:txBody>
          <a:bodyPr/>
          <a:lstStyle/>
          <a:p>
            <a:pPr marL="0" indent="0">
              <a:buNone/>
            </a:pPr>
            <a:r>
              <a:rPr lang="en-US" sz="2000" dirty="0"/>
              <a:t>If a bullpen is in an area where a foul ball or overthrow could contact a pitcher or catcher, the team should assign bench personnel with a glove to stand nearby to shield those warming up.</a:t>
            </a:r>
          </a:p>
        </p:txBody>
      </p:sp>
      <p:sp>
        <p:nvSpPr>
          <p:cNvPr id="4" name="Footer Placeholder 3">
            <a:extLst>
              <a:ext uri="{FF2B5EF4-FFF2-40B4-BE49-F238E27FC236}">
                <a16:creationId xmlns:a16="http://schemas.microsoft.com/office/drawing/2014/main" id="{91E3488B-A816-D5F1-5B74-BD9F2CAAE7DB}"/>
              </a:ext>
            </a:extLst>
          </p:cNvPr>
          <p:cNvSpPr>
            <a:spLocks noGrp="1"/>
          </p:cNvSpPr>
          <p:nvPr>
            <p:ph type="ftr" sz="quarter" idx="11"/>
          </p:nvPr>
        </p:nvSpPr>
        <p:spPr/>
        <p:txBody>
          <a:bodyPr/>
          <a:lstStyle/>
          <a:p>
            <a:pPr>
              <a:defRPr/>
            </a:pPr>
            <a:r>
              <a:rPr lang="en-US"/>
              <a:t>www.nfhs.org</a:t>
            </a:r>
          </a:p>
        </p:txBody>
      </p:sp>
      <p:pic>
        <p:nvPicPr>
          <p:cNvPr id="9" name="Picture 8" descr="A person standing next to a chain link fence&#10;&#10;Description automatically generated">
            <a:extLst>
              <a:ext uri="{FF2B5EF4-FFF2-40B4-BE49-F238E27FC236}">
                <a16:creationId xmlns:a16="http://schemas.microsoft.com/office/drawing/2014/main" id="{C9197FA9-96AB-8563-AE39-D899B2C4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809" y="1945515"/>
            <a:ext cx="8412480" cy="3429000"/>
          </a:xfrm>
          <a:prstGeom prst="rect">
            <a:avLst/>
          </a:prstGeom>
        </p:spPr>
      </p:pic>
    </p:spTree>
    <p:extLst>
      <p:ext uri="{BB962C8B-B14F-4D97-AF65-F5344CB8AC3E}">
        <p14:creationId xmlns:p14="http://schemas.microsoft.com/office/powerpoint/2010/main" val="661753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52FE-E720-6AE6-5BC1-ED9C89D0827D}"/>
              </a:ext>
            </a:extLst>
          </p:cNvPr>
          <p:cNvSpPr>
            <a:spLocks noGrp="1"/>
          </p:cNvSpPr>
          <p:nvPr>
            <p:ph type="title"/>
          </p:nvPr>
        </p:nvSpPr>
        <p:spPr/>
        <p:txBody>
          <a:bodyPr/>
          <a:lstStyle/>
          <a:p>
            <a:r>
              <a:rPr lang="en-US" dirty="0"/>
              <a:t>Situational awareness</a:t>
            </a:r>
          </a:p>
        </p:txBody>
      </p:sp>
      <p:sp>
        <p:nvSpPr>
          <p:cNvPr id="3" name="Content Placeholder 2">
            <a:extLst>
              <a:ext uri="{FF2B5EF4-FFF2-40B4-BE49-F238E27FC236}">
                <a16:creationId xmlns:a16="http://schemas.microsoft.com/office/drawing/2014/main" id="{EBD1D9A7-84D0-474E-E28A-5217E22497BC}"/>
              </a:ext>
            </a:extLst>
          </p:cNvPr>
          <p:cNvSpPr>
            <a:spLocks noGrp="1"/>
          </p:cNvSpPr>
          <p:nvPr>
            <p:ph idx="1"/>
          </p:nvPr>
        </p:nvSpPr>
        <p:spPr>
          <a:xfrm>
            <a:off x="6676009" y="2273069"/>
            <a:ext cx="5292154" cy="3708862"/>
          </a:xfrm>
        </p:spPr>
        <p:txBody>
          <a:bodyPr/>
          <a:lstStyle/>
          <a:p>
            <a:pPr marL="0" indent="0">
              <a:buNone/>
            </a:pPr>
            <a:r>
              <a:rPr lang="en-US" sz="2400" dirty="0"/>
              <a:t>On-deck batters should be aware of potential foul balls and overthrows and be prepared to move as necessary to avoid contact. </a:t>
            </a:r>
          </a:p>
          <a:p>
            <a:pPr marL="0" indent="0">
              <a:buNone/>
            </a:pPr>
            <a:endParaRPr lang="en-US" sz="2400" dirty="0"/>
          </a:p>
          <a:p>
            <a:pPr marL="0" indent="0">
              <a:buNone/>
            </a:pPr>
            <a:r>
              <a:rPr lang="en-US" sz="2400" dirty="0"/>
              <a:t>By rule, on-deck batters MUST use the on-deck circle closest to their own dugout.</a:t>
            </a:r>
          </a:p>
        </p:txBody>
      </p:sp>
      <p:sp>
        <p:nvSpPr>
          <p:cNvPr id="4" name="Footer Placeholder 3">
            <a:extLst>
              <a:ext uri="{FF2B5EF4-FFF2-40B4-BE49-F238E27FC236}">
                <a16:creationId xmlns:a16="http://schemas.microsoft.com/office/drawing/2014/main" id="{C694BE4A-904F-7C61-CF97-8769B2604392}"/>
              </a:ext>
            </a:extLst>
          </p:cNvPr>
          <p:cNvSpPr>
            <a:spLocks noGrp="1"/>
          </p:cNvSpPr>
          <p:nvPr>
            <p:ph type="ftr" sz="quarter" idx="11"/>
          </p:nvPr>
        </p:nvSpPr>
        <p:spPr/>
        <p:txBody>
          <a:bodyPr/>
          <a:lstStyle/>
          <a:p>
            <a:pPr>
              <a:defRPr/>
            </a:pPr>
            <a:r>
              <a:rPr lang="en-US"/>
              <a:t>www.nfhs.org</a:t>
            </a:r>
          </a:p>
        </p:txBody>
      </p:sp>
      <p:pic>
        <p:nvPicPr>
          <p:cNvPr id="6" name="Picture 5" descr="A silhouette of a baseball player&#10;&#10;Description automatically generated">
            <a:extLst>
              <a:ext uri="{FF2B5EF4-FFF2-40B4-BE49-F238E27FC236}">
                <a16:creationId xmlns:a16="http://schemas.microsoft.com/office/drawing/2014/main" id="{99CF9563-8374-02C9-986A-93389163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34" y="2068497"/>
            <a:ext cx="4369173" cy="4321422"/>
          </a:xfrm>
          <a:prstGeom prst="rect">
            <a:avLst/>
          </a:prstGeom>
        </p:spPr>
      </p:pic>
    </p:spTree>
    <p:extLst>
      <p:ext uri="{BB962C8B-B14F-4D97-AF65-F5344CB8AC3E}">
        <p14:creationId xmlns:p14="http://schemas.microsoft.com/office/powerpoint/2010/main" val="16615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br>
              <a:rPr lang="en-US" dirty="0"/>
            </a:b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DCE886AC-B90D-3D98-C20B-77D838F7A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FEAEF941-BA70-93C5-8814-D527DDF4CDC9}"/>
              </a:ext>
            </a:extLst>
          </p:cNvPr>
          <p:cNvSpPr txBox="1">
            <a:spLocks/>
          </p:cNvSpPr>
          <p:nvPr/>
        </p:nvSpPr>
        <p:spPr>
          <a:xfrm>
            <a:off x="10199688" y="6378321"/>
            <a:ext cx="1992312" cy="2952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www.nfhs.org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a:t>
            </a:r>
            <a:br>
              <a:rPr lang="en-US" dirty="0"/>
            </a:br>
            <a:r>
              <a:rPr lang="en-US" dirty="0"/>
              <a:t>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3" name="Picture 2" descr="A map of the united states&#10;&#10;Description automatically generated">
            <a:extLst>
              <a:ext uri="{FF2B5EF4-FFF2-40B4-BE49-F238E27FC236}">
                <a16:creationId xmlns:a16="http://schemas.microsoft.com/office/drawing/2014/main" id="{0B82EDE9-528B-B782-9B79-48E4AF64D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328" y="2551113"/>
            <a:ext cx="4742672" cy="23733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3">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762001" y="642218"/>
            <a:ext cx="6095999" cy="1466447"/>
          </a:xfrm>
          <a:prstGeom prst="rect">
            <a:avLst/>
          </a:prstGeom>
          <a:solidFill>
            <a:srgbClr val="FFFFFF">
              <a:alpha val="80000"/>
            </a:srgbClr>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7" name="Text Box 10"/>
          <p:cNvSpPr txBox="1">
            <a:spLocks noChangeArrowheads="1"/>
          </p:cNvSpPr>
          <p:nvPr/>
        </p:nvSpPr>
        <p:spPr bwMode="auto">
          <a:xfrm>
            <a:off x="929953" y="762000"/>
            <a:ext cx="2727648"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nSpc>
                <a:spcPct val="85000"/>
              </a:lnSpc>
            </a:pPr>
            <a:r>
              <a:rPr lang="en-US" sz="4200" b="1" kern="1400" dirty="0">
                <a:solidFill>
                  <a:srgbClr val="0D2C6C"/>
                </a:solidFill>
                <a:latin typeface="+mj-lt"/>
              </a:rPr>
              <a:t>Coaching Softball</a:t>
            </a:r>
          </a:p>
        </p:txBody>
      </p:sp>
      <p:sp>
        <p:nvSpPr>
          <p:cNvPr id="11" name="Text Box 13"/>
          <p:cNvSpPr txBox="1">
            <a:spLocks noChangeArrowheads="1"/>
          </p:cNvSpPr>
          <p:nvPr/>
        </p:nvSpPr>
        <p:spPr bwMode="auto">
          <a:xfrm>
            <a:off x="251861" y="2743200"/>
            <a:ext cx="10119047" cy="79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tabLst>
                <a:tab pos="1427163" algn="l"/>
              </a:tabLst>
            </a:pPr>
            <a:r>
              <a:rPr lang="en-US" altLang="en-US" sz="2800" kern="1400" dirty="0">
                <a:solidFill>
                  <a:srgbClr val="132554"/>
                </a:solidFill>
                <a:latin typeface="+mj-lt"/>
              </a:rPr>
              <a:t>  </a:t>
            </a:r>
            <a:r>
              <a:rPr lang="en-US" altLang="en-US" sz="2800" kern="1400" dirty="0">
                <a:solidFill>
                  <a:srgbClr val="132554"/>
                </a:solidFill>
                <a:latin typeface="+mj-lt"/>
                <a:cs typeface="Arial" pitchFamily="34" charset="0"/>
              </a:rPr>
              <a:t>Identify stages of the throwing motion and recognize the</a:t>
            </a:r>
            <a:br>
              <a:rPr lang="en-US" altLang="en-US" sz="2800" kern="1400" dirty="0">
                <a:solidFill>
                  <a:srgbClr val="132554"/>
                </a:solidFill>
                <a:latin typeface="+mj-lt"/>
                <a:cs typeface="Arial" pitchFamily="34" charset="0"/>
              </a:rPr>
            </a:br>
            <a:r>
              <a:rPr lang="en-US" altLang="en-US" sz="2800" kern="1400" dirty="0">
                <a:solidFill>
                  <a:srgbClr val="132554"/>
                </a:solidFill>
                <a:latin typeface="+mj-lt"/>
                <a:cs typeface="Arial" pitchFamily="34" charset="0"/>
              </a:rPr>
              <a:t>    proper receiving body position</a:t>
            </a:r>
          </a:p>
        </p:txBody>
      </p:sp>
      <p:sp>
        <p:nvSpPr>
          <p:cNvPr id="13" name="Text Box 15"/>
          <p:cNvSpPr txBox="1">
            <a:spLocks noChangeArrowheads="1"/>
          </p:cNvSpPr>
          <p:nvPr/>
        </p:nvSpPr>
        <p:spPr bwMode="auto">
          <a:xfrm>
            <a:off x="6998" y="6260115"/>
            <a:ext cx="12224525" cy="566018"/>
          </a:xfrm>
          <a:prstGeom prst="rect">
            <a:avLst/>
          </a:prstGeom>
          <a:solidFill>
            <a:srgbClr val="0D2C6C"/>
          </a:solidFill>
          <a:ln w="19050" algn="in">
            <a:noFill/>
            <a:miter lim="800000"/>
            <a:headEnd/>
            <a:tailEnd/>
          </a:ln>
          <a:effectLst/>
        </p:spPr>
        <p:txBody>
          <a:bodyPr vert="horz" wrap="square" lIns="36576" tIns="54864" rIns="1920240" bIns="36576" numCol="1" anchor="t" anchorCtr="0" compatLnSpc="1">
            <a:prstTxWarp prst="textNoShape">
              <a:avLst/>
            </a:prstTxWarp>
          </a:bodyPr>
          <a:lstStyle/>
          <a:p>
            <a:pPr algn="ctr" fontAlgn="base">
              <a:lnSpc>
                <a:spcPct val="150000"/>
              </a:lnSpc>
              <a:spcBef>
                <a:spcPct val="0"/>
              </a:spcBef>
              <a:spcAft>
                <a:spcPct val="0"/>
              </a:spcAft>
            </a:pPr>
            <a:r>
              <a:rPr lang="en-US" altLang="en-US" sz="2000" dirty="0">
                <a:solidFill>
                  <a:schemeClr val="bg1"/>
                </a:solidFill>
                <a:latin typeface="+mj-lt"/>
                <a:cs typeface="Arial" pitchFamily="34" charset="0"/>
              </a:rPr>
              <a:t>Available at     </a:t>
            </a:r>
            <a:r>
              <a:rPr lang="en-US" altLang="en-US" sz="2000" b="1" dirty="0">
                <a:solidFill>
                  <a:schemeClr val="bg1"/>
                </a:solidFill>
                <a:latin typeface="+mj-lt"/>
                <a:cs typeface="Arial" pitchFamily="34" charset="0"/>
              </a:rPr>
              <a:t> </a:t>
            </a:r>
            <a:endParaRPr lang="en-US" altLang="en-US" sz="2400" dirty="0">
              <a:solidFill>
                <a:schemeClr val="bg1"/>
              </a:solidFill>
              <a:latin typeface="+mj-lt"/>
              <a:cs typeface="Arial" pitchFamily="34" charset="0"/>
            </a:endParaRPr>
          </a:p>
        </p:txBody>
      </p:sp>
      <p:sp>
        <p:nvSpPr>
          <p:cNvPr id="14" name="Rectangle 7">
            <a:extLst>
              <a:ext uri="{FF2B5EF4-FFF2-40B4-BE49-F238E27FC236}">
                <a16:creationId xmlns:a16="http://schemas.microsoft.com/office/drawing/2014/main" id="{EA1646F0-4967-4ECC-A7F7-D494591172B2}"/>
              </a:ext>
            </a:extLst>
          </p:cNvPr>
          <p:cNvSpPr>
            <a:spLocks noChangeArrowheads="1"/>
          </p:cNvSpPr>
          <p:nvPr/>
        </p:nvSpPr>
        <p:spPr bwMode="auto">
          <a:xfrm>
            <a:off x="0" y="642218"/>
            <a:ext cx="762000" cy="1466447"/>
          </a:xfrm>
          <a:prstGeom prst="rect">
            <a:avLst/>
          </a:prstGeom>
          <a:solidFill>
            <a:srgbClr val="0D2C6C"/>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a:extLst>
              <a:ext uri="{FF2B5EF4-FFF2-40B4-BE49-F238E27FC236}">
                <a16:creationId xmlns:a16="http://schemas.microsoft.com/office/drawing/2014/main" id="{FD35B021-AE70-3243-AA6A-F663A1192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4518" y="614597"/>
            <a:ext cx="1432824" cy="1432824"/>
          </a:xfrm>
          <a:prstGeom prst="rect">
            <a:avLst/>
          </a:prstGeom>
        </p:spPr>
      </p:pic>
      <p:sp>
        <p:nvSpPr>
          <p:cNvPr id="9" name="Rectangle 8">
            <a:extLst>
              <a:ext uri="{FF2B5EF4-FFF2-40B4-BE49-F238E27FC236}">
                <a16:creationId xmlns:a16="http://schemas.microsoft.com/office/drawing/2014/main" id="{B040E0F5-D443-1349-95D6-D6530287CB63}"/>
              </a:ext>
            </a:extLst>
          </p:cNvPr>
          <p:cNvSpPr/>
          <p:nvPr/>
        </p:nvSpPr>
        <p:spPr>
          <a:xfrm>
            <a:off x="10828108" y="2209238"/>
            <a:ext cx="1371600" cy="579318"/>
          </a:xfrm>
          <a:prstGeom prst="rect">
            <a:avLst/>
          </a:prstGeom>
          <a:solidFill>
            <a:srgbClr val="EE174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pPr algn="ctr">
              <a:lnSpc>
                <a:spcPts val="2820"/>
              </a:lnSpc>
            </a:pPr>
            <a:endParaRPr lang="en-US" sz="3000" dirty="0"/>
          </a:p>
        </p:txBody>
      </p:sp>
      <p:pic>
        <p:nvPicPr>
          <p:cNvPr id="26" name="Picture 25" descr="Text&#10;&#10;Description automatically generated with medium confidence">
            <a:extLst>
              <a:ext uri="{FF2B5EF4-FFF2-40B4-BE49-F238E27FC236}">
                <a16:creationId xmlns:a16="http://schemas.microsoft.com/office/drawing/2014/main" id="{EEA85CD9-12DE-464F-849F-F5D8A67A007C}"/>
              </a:ext>
            </a:extLst>
          </p:cNvPr>
          <p:cNvPicPr>
            <a:picLocks noChangeAspect="1"/>
          </p:cNvPicPr>
          <p:nvPr/>
        </p:nvPicPr>
        <p:blipFill rotWithShape="1">
          <a:blip r:embed="rId4">
            <a:extLst>
              <a:ext uri="{28A0092B-C50C-407E-A947-70E740481C1C}">
                <a14:useLocalDpi xmlns:a14="http://schemas.microsoft.com/office/drawing/2010/main" val="0"/>
              </a:ext>
            </a:extLst>
          </a:blip>
          <a:srcRect t="39662" b="36661"/>
          <a:stretch/>
        </p:blipFill>
        <p:spPr>
          <a:xfrm>
            <a:off x="5673528" y="6369251"/>
            <a:ext cx="3089472" cy="411480"/>
          </a:xfrm>
          <a:prstGeom prst="rect">
            <a:avLst/>
          </a:prstGeom>
        </p:spPr>
      </p:pic>
      <p:cxnSp>
        <p:nvCxnSpPr>
          <p:cNvPr id="19" name="Straight Connector 18">
            <a:extLst>
              <a:ext uri="{FF2B5EF4-FFF2-40B4-BE49-F238E27FC236}">
                <a16:creationId xmlns:a16="http://schemas.microsoft.com/office/drawing/2014/main" id="{69C05829-262E-064F-9F0B-B1FD8CC3EFDF}"/>
              </a:ext>
            </a:extLst>
          </p:cNvPr>
          <p:cNvCxnSpPr>
            <a:cxnSpLocks/>
          </p:cNvCxnSpPr>
          <p:nvPr/>
        </p:nvCxnSpPr>
        <p:spPr>
          <a:xfrm>
            <a:off x="3733800" y="757945"/>
            <a:ext cx="0" cy="1214438"/>
          </a:xfrm>
          <a:prstGeom prst="line">
            <a:avLst/>
          </a:prstGeom>
          <a:ln>
            <a:solidFill>
              <a:srgbClr val="0D2C6C"/>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AA8F07-BEA9-AC48-B360-0A9C12CE32EE}"/>
              </a:ext>
            </a:extLst>
          </p:cNvPr>
          <p:cNvSpPr txBox="1"/>
          <p:nvPr/>
        </p:nvSpPr>
        <p:spPr>
          <a:xfrm>
            <a:off x="10904308" y="2332305"/>
            <a:ext cx="1219200" cy="431528"/>
          </a:xfrm>
          <a:prstGeom prst="rect">
            <a:avLst/>
          </a:prstGeom>
          <a:noFill/>
        </p:spPr>
        <p:txBody>
          <a:bodyPr wrap="square" rtlCol="0">
            <a:spAutoFit/>
          </a:bodyPr>
          <a:lstStyle/>
          <a:p>
            <a:pPr>
              <a:lnSpc>
                <a:spcPts val="2380"/>
              </a:lnSpc>
            </a:pPr>
            <a:r>
              <a:rPr lang="en-US" sz="3200" b="1" dirty="0">
                <a:solidFill>
                  <a:schemeClr val="bg1"/>
                </a:solidFill>
              </a:rPr>
              <a:t>$50</a:t>
            </a:r>
          </a:p>
        </p:txBody>
      </p:sp>
      <p:pic>
        <p:nvPicPr>
          <p:cNvPr id="5" name="Picture 3">
            <a:extLst>
              <a:ext uri="{FF2B5EF4-FFF2-40B4-BE49-F238E27FC236}">
                <a16:creationId xmlns:a16="http://schemas.microsoft.com/office/drawing/2014/main" id="{C99FC78F-5A8A-F457-8046-8C80A2109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64259" y="843348"/>
            <a:ext cx="966788" cy="96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Text Box 13">
            <a:extLst>
              <a:ext uri="{FF2B5EF4-FFF2-40B4-BE49-F238E27FC236}">
                <a16:creationId xmlns:a16="http://schemas.microsoft.com/office/drawing/2014/main" id="{FC482AA4-9BB7-E35A-7D9C-4E5065B83AC3}"/>
              </a:ext>
            </a:extLst>
          </p:cNvPr>
          <p:cNvSpPr txBox="1">
            <a:spLocks noChangeArrowheads="1"/>
          </p:cNvSpPr>
          <p:nvPr/>
        </p:nvSpPr>
        <p:spPr bwMode="auto">
          <a:xfrm>
            <a:off x="251861" y="3564876"/>
            <a:ext cx="11688278"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333375">
              <a:lnSpc>
                <a:spcPts val="2920"/>
              </a:lnSpc>
              <a:spcAft>
                <a:spcPts val="300"/>
              </a:spcAft>
              <a:buFont typeface="Wingdings" panose="05000000000000000000" pitchFamily="2" charset="2"/>
              <a:buChar char="§"/>
              <a:tabLst>
                <a:tab pos="1773238" algn="l"/>
              </a:tabLst>
            </a:pPr>
            <a:r>
              <a:rPr lang="en-US" altLang="en-US" sz="2800" kern="1400" dirty="0">
                <a:solidFill>
                  <a:srgbClr val="132554"/>
                </a:solidFill>
                <a:latin typeface="+mj-lt"/>
                <a:cs typeface="Arial" pitchFamily="34" charset="0"/>
              </a:rPr>
              <a:t>Understand the mechanics of hitting, baserunning, leads and sliding</a:t>
            </a:r>
          </a:p>
        </p:txBody>
      </p:sp>
      <p:sp>
        <p:nvSpPr>
          <p:cNvPr id="15" name="Text Box 13">
            <a:extLst>
              <a:ext uri="{FF2B5EF4-FFF2-40B4-BE49-F238E27FC236}">
                <a16:creationId xmlns:a16="http://schemas.microsoft.com/office/drawing/2014/main" id="{90081F8F-A9DA-5C3C-7309-975FE2C1F08B}"/>
              </a:ext>
            </a:extLst>
          </p:cNvPr>
          <p:cNvSpPr txBox="1">
            <a:spLocks noChangeArrowheads="1"/>
          </p:cNvSpPr>
          <p:nvPr/>
        </p:nvSpPr>
        <p:spPr bwMode="auto">
          <a:xfrm>
            <a:off x="251861" y="4129332"/>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  Identify key elements of the swing including phases and positions</a:t>
            </a:r>
            <a:br>
              <a:rPr lang="en-US" altLang="en-US" sz="2800" kern="1400" dirty="0">
                <a:solidFill>
                  <a:srgbClr val="132554"/>
                </a:solidFill>
                <a:latin typeface="+mj-lt"/>
                <a:cs typeface="Arial" pitchFamily="34" charset="0"/>
              </a:rPr>
            </a:br>
            <a:endParaRPr lang="en-US" altLang="en-US" sz="2800" kern="1400" dirty="0">
              <a:solidFill>
                <a:srgbClr val="132554"/>
              </a:solidFill>
              <a:latin typeface="+mj-lt"/>
              <a:cs typeface="Arial" pitchFamily="34" charset="0"/>
            </a:endParaRPr>
          </a:p>
        </p:txBody>
      </p:sp>
      <p:sp>
        <p:nvSpPr>
          <p:cNvPr id="16" name="Text Box 13">
            <a:extLst>
              <a:ext uri="{FF2B5EF4-FFF2-40B4-BE49-F238E27FC236}">
                <a16:creationId xmlns:a16="http://schemas.microsoft.com/office/drawing/2014/main" id="{5525C261-5F8F-75A3-434E-31CF9A2CB15A}"/>
              </a:ext>
            </a:extLst>
          </p:cNvPr>
          <p:cNvSpPr txBox="1">
            <a:spLocks noChangeArrowheads="1"/>
          </p:cNvSpPr>
          <p:nvPr/>
        </p:nvSpPr>
        <p:spPr bwMode="auto">
          <a:xfrm>
            <a:off x="205339" y="469578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2778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Recognize the starting positions and footwork for all players</a:t>
            </a:r>
          </a:p>
        </p:txBody>
      </p:sp>
      <p:sp>
        <p:nvSpPr>
          <p:cNvPr id="20" name="Text Box 13">
            <a:extLst>
              <a:ext uri="{FF2B5EF4-FFF2-40B4-BE49-F238E27FC236}">
                <a16:creationId xmlns:a16="http://schemas.microsoft.com/office/drawing/2014/main" id="{9DBDF847-B5A8-6683-0BA0-3C15CD544B13}"/>
              </a:ext>
            </a:extLst>
          </p:cNvPr>
          <p:cNvSpPr txBox="1">
            <a:spLocks noChangeArrowheads="1"/>
          </p:cNvSpPr>
          <p:nvPr/>
        </p:nvSpPr>
        <p:spPr bwMode="auto">
          <a:xfrm>
            <a:off x="381000" y="527171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316038" indent="-2905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Identify defensive responsibilities and tactics for all positions</a:t>
            </a:r>
          </a:p>
        </p:txBody>
      </p:sp>
      <p:pic>
        <p:nvPicPr>
          <p:cNvPr id="2" name="Picture 1">
            <a:extLst>
              <a:ext uri="{FF2B5EF4-FFF2-40B4-BE49-F238E27FC236}">
                <a16:creationId xmlns:a16="http://schemas.microsoft.com/office/drawing/2014/main" id="{869A457B-D36C-4292-E342-B2AF57DB3D8D}"/>
              </a:ext>
            </a:extLst>
          </p:cNvPr>
          <p:cNvPicPr>
            <a:picLocks noChangeAspect="1"/>
          </p:cNvPicPr>
          <p:nvPr/>
        </p:nvPicPr>
        <p:blipFill>
          <a:blip r:embed="rId6"/>
          <a:stretch>
            <a:fillRect/>
          </a:stretch>
        </p:blipFill>
        <p:spPr>
          <a:xfrm>
            <a:off x="-56795" y="-14766"/>
            <a:ext cx="12288317" cy="6894941"/>
          </a:xfrm>
          <a:prstGeom prst="rect">
            <a:avLst/>
          </a:prstGeom>
        </p:spPr>
      </p:pic>
    </p:spTree>
    <p:extLst>
      <p:ext uri="{BB962C8B-B14F-4D97-AF65-F5344CB8AC3E}">
        <p14:creationId xmlns:p14="http://schemas.microsoft.com/office/powerpoint/2010/main" val="2108939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br>
              <a:rPr lang="en-US" dirty="0"/>
            </a:b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i="1" u="sng" dirty="0">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p:txBody>
          <a:bodyPr/>
          <a:lstStyle/>
          <a:p>
            <a:br>
              <a:rPr lang="en-US" dirty="0"/>
            </a:br>
            <a:r>
              <a:rPr lang="en-US" dirty="0" err="1"/>
              <a:t>Nfhs</a:t>
            </a:r>
            <a:r>
              <a:rPr lang="en-US" dirty="0"/>
              <a:t> Authentication Mark Update</a:t>
            </a:r>
          </a:p>
        </p:txBody>
      </p:sp>
      <p:sp>
        <p:nvSpPr>
          <p:cNvPr id="3" name="Text Placeholder 2">
            <a:extLst>
              <a:ext uri="{FF2B5EF4-FFF2-40B4-BE49-F238E27FC236}">
                <a16:creationId xmlns:a16="http://schemas.microsoft.com/office/drawing/2014/main" id="{08CDF28A-7349-9CAC-C259-F707EECE95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1705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1941513" y="525463"/>
            <a:ext cx="10026650" cy="1204912"/>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52753" y="1989138"/>
            <a:ext cx="8015409" cy="4338637"/>
          </a:xfrm>
        </p:spPr>
        <p:txBody>
          <a:bodyPr/>
          <a:lstStyle/>
          <a:p>
            <a:pPr marL="0" indent="0">
              <a:buNone/>
            </a:pPr>
            <a:r>
              <a:rPr lang="en-US" sz="1600" b="1" dirty="0"/>
              <a:t>Specifications</a:t>
            </a:r>
          </a:p>
          <a:p>
            <a:r>
              <a:rPr lang="en-US" sz="1600" dirty="0"/>
              <a:t>Do not use the NFHS Authenticating Mark without prior written approval from the NFHS</a:t>
            </a:r>
          </a:p>
          <a:p>
            <a:r>
              <a:rPr lang="en-US" sz="1600" dirty="0"/>
              <a:t>This mark is for use of licensees only.</a:t>
            </a:r>
          </a:p>
          <a:p>
            <a:endParaRPr lang="en-US" sz="1600" dirty="0"/>
          </a:p>
          <a:p>
            <a:pPr marL="0" indent="0">
              <a:buNone/>
            </a:pPr>
            <a:r>
              <a:rPr lang="en-US" sz="1600" b="1" dirty="0"/>
              <a:t>Minimum size</a:t>
            </a:r>
          </a:p>
          <a:p>
            <a:pPr lvl="1"/>
            <a:r>
              <a:rPr lang="en-US" sz="1600" b="1" dirty="0"/>
              <a:t>Inflatable Balls - 2 ½" </a:t>
            </a:r>
            <a:r>
              <a:rPr lang="en-US" sz="1600" dirty="0"/>
              <a:t>(Basketball, Football, Soccer, Volleyball, and Water Polo)</a:t>
            </a:r>
          </a:p>
          <a:p>
            <a:pPr lvl="1"/>
            <a:r>
              <a:rPr lang="en-US" sz="1600" b="1" dirty="0"/>
              <a:t>Non-Inflatable Balls - 1 ¼" </a:t>
            </a:r>
            <a:r>
              <a:rPr lang="en-US" sz="1600" dirty="0"/>
              <a:t>(Baseball, Field Hockey, Ice Hockey Puck, Lacrosse, and Softball)</a:t>
            </a:r>
          </a:p>
          <a:p>
            <a:pPr lvl="1"/>
            <a:r>
              <a:rPr lang="en-US" sz="1600" dirty="0"/>
              <a:t>On a ball or puck, the NFHS logo may be smaller than manufacturer’s logo, but should be placed in proximity to the manufacturer’s name for easy identification. Allow enough space around the logo so it can be easily recognized as distinct and separate.</a:t>
            </a:r>
          </a:p>
          <a:p>
            <a:pPr lvl="1"/>
            <a:r>
              <a:rPr lang="en-US" sz="1600" dirty="0"/>
              <a:t>Reproduce the logo only from the vector artwork provided here or on Direct Licensing Hub. Do not copy, scan art electronically or use as a template to redraw the symbol.</a:t>
            </a:r>
          </a:p>
          <a:p>
            <a:pPr lvl="1"/>
            <a:endParaRPr lang="en-US" sz="1600" dirty="0"/>
          </a:p>
          <a:p>
            <a:pPr marL="0" indent="0">
              <a:buNone/>
            </a:pPr>
            <a:r>
              <a:rPr lang="en-US" sz="1600" b="1" dirty="0"/>
              <a:t>Note: </a:t>
            </a:r>
            <a:r>
              <a:rPr lang="en-US" sz="1600" dirty="0"/>
              <a:t>If sizing or specifications do not work well in your particular design situation, contactK12 Licensing.</a:t>
            </a:r>
          </a:p>
        </p:txBody>
      </p:sp>
      <p:sp>
        <p:nvSpPr>
          <p:cNvPr id="4" name="Footer Placeholder 3">
            <a:extLst>
              <a:ext uri="{FF2B5EF4-FFF2-40B4-BE49-F238E27FC236}">
                <a16:creationId xmlns:a16="http://schemas.microsoft.com/office/drawing/2014/main" id="{F45DBBE2-F618-6680-80A0-E6203AE8602D}"/>
              </a:ext>
            </a:extLst>
          </p:cNvPr>
          <p:cNvSpPr>
            <a:spLocks noGrp="1"/>
          </p:cNvSpPr>
          <p:nvPr>
            <p:ph type="ftr" sz="quarter" idx="11"/>
          </p:nvPr>
        </p:nvSpPr>
        <p:spPr>
          <a:xfrm>
            <a:off x="9996488" y="6524625"/>
            <a:ext cx="1992312" cy="295275"/>
          </a:xfrm>
        </p:spPr>
        <p:txBody>
          <a:bodyPr/>
          <a:lstStyle/>
          <a:p>
            <a:r>
              <a:rPr lang="en-US"/>
              <a:t>www.nfhs.org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3"/>
          <a:stretch>
            <a:fillRect/>
          </a:stretch>
        </p:blipFill>
        <p:spPr>
          <a:xfrm>
            <a:off x="1338806" y="3601848"/>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4"/>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368451"/>
            <a:ext cx="1744194" cy="246221"/>
          </a:xfrm>
          <a:prstGeom prst="rect">
            <a:avLst/>
          </a:prstGeom>
          <a:noFill/>
        </p:spPr>
        <p:txBody>
          <a:bodyPr wrap="square" rtlCol="0">
            <a:spAutoFit/>
          </a:bodyPr>
          <a:lstStyle/>
          <a:p>
            <a:r>
              <a:rPr lang="en-US" sz="1000" dirty="0">
                <a:latin typeface="+mn-lt"/>
              </a:rPr>
              <a:t>New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Current Logos</a:t>
            </a:r>
          </a:p>
        </p:txBody>
      </p:sp>
    </p:spTree>
    <p:extLst>
      <p:ext uri="{BB962C8B-B14F-4D97-AF65-F5344CB8AC3E}">
        <p14:creationId xmlns:p14="http://schemas.microsoft.com/office/powerpoint/2010/main" val="2230361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6E335C-95B6-8831-556F-30AD98CD641E}"/>
              </a:ext>
            </a:extLst>
          </p:cNvPr>
          <p:cNvSpPr/>
          <p:nvPr/>
        </p:nvSpPr>
        <p:spPr>
          <a:xfrm>
            <a:off x="1899159" y="3899212"/>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grpSp>
        <p:nvGrpSpPr>
          <p:cNvPr id="8" name="Group 7">
            <a:extLst>
              <a:ext uri="{FF2B5EF4-FFF2-40B4-BE49-F238E27FC236}">
                <a16:creationId xmlns:a16="http://schemas.microsoft.com/office/drawing/2014/main" id="{16ACCAFD-25A7-86D6-67A7-573F5B806D74}"/>
              </a:ext>
            </a:extLst>
          </p:cNvPr>
          <p:cNvGrpSpPr/>
          <p:nvPr/>
        </p:nvGrpSpPr>
        <p:grpSpPr>
          <a:xfrm>
            <a:off x="1899159" y="2060296"/>
            <a:ext cx="10170798" cy="4305782"/>
            <a:chOff x="1422400" y="3369259"/>
            <a:chExt cx="12679474" cy="5295595"/>
          </a:xfrm>
        </p:grpSpPr>
        <p:pic>
          <p:nvPicPr>
            <p:cNvPr id="9" name="object 3">
              <a:extLst>
                <a:ext uri="{FF2B5EF4-FFF2-40B4-BE49-F238E27FC236}">
                  <a16:creationId xmlns:a16="http://schemas.microsoft.com/office/drawing/2014/main" id="{9C688B56-756B-C398-36F3-A8730A447AD8}"/>
                </a:ext>
              </a:extLst>
            </p:cNvPr>
            <p:cNvPicPr/>
            <p:nvPr/>
          </p:nvPicPr>
          <p:blipFill>
            <a:blip r:embed="rId2" cstate="print"/>
            <a:stretch>
              <a:fillRect/>
            </a:stretch>
          </p:blipFill>
          <p:spPr>
            <a:xfrm>
              <a:off x="1455632" y="3424428"/>
              <a:ext cx="3068424" cy="1916275"/>
            </a:xfrm>
            <a:prstGeom prst="rect">
              <a:avLst/>
            </a:prstGeom>
          </p:spPr>
        </p:pic>
        <p:pic>
          <p:nvPicPr>
            <p:cNvPr id="10" name="object 4">
              <a:extLst>
                <a:ext uri="{FF2B5EF4-FFF2-40B4-BE49-F238E27FC236}">
                  <a16:creationId xmlns:a16="http://schemas.microsoft.com/office/drawing/2014/main" id="{E3A4AA4D-BFCC-E293-A957-DAA6C74CD054}"/>
                </a:ext>
              </a:extLst>
            </p:cNvPr>
            <p:cNvPicPr/>
            <p:nvPr/>
          </p:nvPicPr>
          <p:blipFill>
            <a:blip r:embed="rId3" cstate="print"/>
            <a:stretch>
              <a:fillRect/>
            </a:stretch>
          </p:blipFill>
          <p:spPr>
            <a:xfrm>
              <a:off x="4777985" y="3510969"/>
              <a:ext cx="1904748" cy="1768458"/>
            </a:xfrm>
            <a:prstGeom prst="rect">
              <a:avLst/>
            </a:prstGeom>
          </p:spPr>
        </p:pic>
        <p:pic>
          <p:nvPicPr>
            <p:cNvPr id="11" name="object 5">
              <a:extLst>
                <a:ext uri="{FF2B5EF4-FFF2-40B4-BE49-F238E27FC236}">
                  <a16:creationId xmlns:a16="http://schemas.microsoft.com/office/drawing/2014/main" id="{378006D7-C8C8-86DE-69C0-13EFE22FEC91}"/>
                </a:ext>
              </a:extLst>
            </p:cNvPr>
            <p:cNvPicPr/>
            <p:nvPr/>
          </p:nvPicPr>
          <p:blipFill>
            <a:blip r:embed="rId4" cstate="print"/>
            <a:stretch>
              <a:fillRect/>
            </a:stretch>
          </p:blipFill>
          <p:spPr>
            <a:xfrm>
              <a:off x="6973849" y="3449216"/>
              <a:ext cx="1990843" cy="1873729"/>
            </a:xfrm>
            <a:prstGeom prst="rect">
              <a:avLst/>
            </a:prstGeom>
          </p:spPr>
        </p:pic>
        <p:pic>
          <p:nvPicPr>
            <p:cNvPr id="12" name="object 6">
              <a:extLst>
                <a:ext uri="{FF2B5EF4-FFF2-40B4-BE49-F238E27FC236}">
                  <a16:creationId xmlns:a16="http://schemas.microsoft.com/office/drawing/2014/main" id="{8F6ADE87-B93E-2164-D8F3-6BEA6693130D}"/>
                </a:ext>
              </a:extLst>
            </p:cNvPr>
            <p:cNvPicPr/>
            <p:nvPr/>
          </p:nvPicPr>
          <p:blipFill>
            <a:blip r:embed="rId5" cstate="print"/>
            <a:stretch>
              <a:fillRect/>
            </a:stretch>
          </p:blipFill>
          <p:spPr>
            <a:xfrm>
              <a:off x="9642809" y="3429177"/>
              <a:ext cx="2194922" cy="1939690"/>
            </a:xfrm>
            <a:prstGeom prst="rect">
              <a:avLst/>
            </a:prstGeom>
          </p:spPr>
        </p:pic>
        <p:pic>
          <p:nvPicPr>
            <p:cNvPr id="13" name="object 7">
              <a:extLst>
                <a:ext uri="{FF2B5EF4-FFF2-40B4-BE49-F238E27FC236}">
                  <a16:creationId xmlns:a16="http://schemas.microsoft.com/office/drawing/2014/main" id="{C447F2E1-3EE9-9AC4-6D82-3E8D04CEC5AE}"/>
                </a:ext>
              </a:extLst>
            </p:cNvPr>
            <p:cNvPicPr/>
            <p:nvPr/>
          </p:nvPicPr>
          <p:blipFill>
            <a:blip r:embed="rId6" cstate="print"/>
            <a:stretch>
              <a:fillRect/>
            </a:stretch>
          </p:blipFill>
          <p:spPr>
            <a:xfrm>
              <a:off x="11970400" y="3369259"/>
              <a:ext cx="2131474" cy="1971294"/>
            </a:xfrm>
            <a:prstGeom prst="rect">
              <a:avLst/>
            </a:prstGeom>
          </p:spPr>
        </p:pic>
        <p:pic>
          <p:nvPicPr>
            <p:cNvPr id="14" name="object 8">
              <a:extLst>
                <a:ext uri="{FF2B5EF4-FFF2-40B4-BE49-F238E27FC236}">
                  <a16:creationId xmlns:a16="http://schemas.microsoft.com/office/drawing/2014/main" id="{8CCC7D80-B050-0BD7-264C-8B7CEAF6A197}"/>
                </a:ext>
              </a:extLst>
            </p:cNvPr>
            <p:cNvPicPr/>
            <p:nvPr/>
          </p:nvPicPr>
          <p:blipFill>
            <a:blip r:embed="rId7" cstate="print"/>
            <a:stretch>
              <a:fillRect/>
            </a:stretch>
          </p:blipFill>
          <p:spPr>
            <a:xfrm>
              <a:off x="1422400" y="6731241"/>
              <a:ext cx="2542908" cy="1933613"/>
            </a:xfrm>
            <a:prstGeom prst="rect">
              <a:avLst/>
            </a:prstGeom>
          </p:spPr>
        </p:pic>
        <p:pic>
          <p:nvPicPr>
            <p:cNvPr id="15" name="object 9">
              <a:extLst>
                <a:ext uri="{FF2B5EF4-FFF2-40B4-BE49-F238E27FC236}">
                  <a16:creationId xmlns:a16="http://schemas.microsoft.com/office/drawing/2014/main" id="{ED9837B6-5314-7873-9608-C4D0AD9B65E6}"/>
                </a:ext>
              </a:extLst>
            </p:cNvPr>
            <p:cNvPicPr/>
            <p:nvPr/>
          </p:nvPicPr>
          <p:blipFill>
            <a:blip r:embed="rId8" cstate="print"/>
            <a:stretch>
              <a:fillRect/>
            </a:stretch>
          </p:blipFill>
          <p:spPr>
            <a:xfrm>
              <a:off x="4293646" y="6921208"/>
              <a:ext cx="2050446" cy="1655730"/>
            </a:xfrm>
            <a:prstGeom prst="rect">
              <a:avLst/>
            </a:prstGeom>
          </p:spPr>
        </p:pic>
        <p:pic>
          <p:nvPicPr>
            <p:cNvPr id="16" name="object 10">
              <a:extLst>
                <a:ext uri="{FF2B5EF4-FFF2-40B4-BE49-F238E27FC236}">
                  <a16:creationId xmlns:a16="http://schemas.microsoft.com/office/drawing/2014/main" id="{E91C69D0-D24F-6180-F926-A0861083B609}"/>
                </a:ext>
              </a:extLst>
            </p:cNvPr>
            <p:cNvPicPr/>
            <p:nvPr/>
          </p:nvPicPr>
          <p:blipFill>
            <a:blip r:embed="rId9" cstate="print"/>
            <a:stretch>
              <a:fillRect/>
            </a:stretch>
          </p:blipFill>
          <p:spPr>
            <a:xfrm>
              <a:off x="6742090" y="7081591"/>
              <a:ext cx="1916452" cy="1536508"/>
            </a:xfrm>
            <a:prstGeom prst="rect">
              <a:avLst/>
            </a:prstGeom>
          </p:spPr>
        </p:pic>
        <p:pic>
          <p:nvPicPr>
            <p:cNvPr id="17" name="object 11">
              <a:extLst>
                <a:ext uri="{FF2B5EF4-FFF2-40B4-BE49-F238E27FC236}">
                  <a16:creationId xmlns:a16="http://schemas.microsoft.com/office/drawing/2014/main" id="{270B98DB-2382-81CD-2B74-851E5BE4136A}"/>
                </a:ext>
              </a:extLst>
            </p:cNvPr>
            <p:cNvPicPr/>
            <p:nvPr/>
          </p:nvPicPr>
          <p:blipFill>
            <a:blip r:embed="rId10" cstate="print"/>
            <a:stretch>
              <a:fillRect/>
            </a:stretch>
          </p:blipFill>
          <p:spPr>
            <a:xfrm>
              <a:off x="8851915" y="7088256"/>
              <a:ext cx="1817671" cy="1469603"/>
            </a:xfrm>
            <a:prstGeom prst="rect">
              <a:avLst/>
            </a:prstGeom>
          </p:spPr>
        </p:pic>
        <p:pic>
          <p:nvPicPr>
            <p:cNvPr id="18" name="object 12">
              <a:extLst>
                <a:ext uri="{FF2B5EF4-FFF2-40B4-BE49-F238E27FC236}">
                  <a16:creationId xmlns:a16="http://schemas.microsoft.com/office/drawing/2014/main" id="{F283D133-AFF3-347B-DFD0-51B347A1DA12}"/>
                </a:ext>
              </a:extLst>
            </p:cNvPr>
            <p:cNvPicPr/>
            <p:nvPr/>
          </p:nvPicPr>
          <p:blipFill>
            <a:blip r:embed="rId11" cstate="print"/>
            <a:stretch>
              <a:fillRect/>
            </a:stretch>
          </p:blipFill>
          <p:spPr>
            <a:xfrm>
              <a:off x="10819451" y="5702808"/>
              <a:ext cx="2285930" cy="2884986"/>
            </a:xfrm>
            <a:prstGeom prst="rect">
              <a:avLst/>
            </a:prstGeom>
          </p:spPr>
        </p:pic>
      </p:grpSp>
      <p:sp>
        <p:nvSpPr>
          <p:cNvPr id="2" name="Title 1">
            <a:extLst>
              <a:ext uri="{FF2B5EF4-FFF2-40B4-BE49-F238E27FC236}">
                <a16:creationId xmlns:a16="http://schemas.microsoft.com/office/drawing/2014/main" id="{B8EB3D60-370D-C745-1308-E7275700260D}"/>
              </a:ext>
            </a:extLst>
          </p:cNvPr>
          <p:cNvSpPr>
            <a:spLocks noGrp="1"/>
          </p:cNvSpPr>
          <p:nvPr>
            <p:ph type="title"/>
          </p:nvPr>
        </p:nvSpPr>
        <p:spPr/>
        <p:txBody>
          <a:bodyPr/>
          <a:lstStyle/>
          <a:p>
            <a:r>
              <a:rPr lang="en-US" dirty="0"/>
              <a:t>NFHS Authenticating Mark update</a:t>
            </a:r>
          </a:p>
        </p:txBody>
      </p:sp>
      <p:sp>
        <p:nvSpPr>
          <p:cNvPr id="4" name="Footer Placeholder 3">
            <a:extLst>
              <a:ext uri="{FF2B5EF4-FFF2-40B4-BE49-F238E27FC236}">
                <a16:creationId xmlns:a16="http://schemas.microsoft.com/office/drawing/2014/main" id="{DA31ED7A-E829-A784-6E0F-0F3D5307D7D8}"/>
              </a:ext>
            </a:extLst>
          </p:cNvPr>
          <p:cNvSpPr>
            <a:spLocks noGrp="1"/>
          </p:cNvSpPr>
          <p:nvPr>
            <p:ph type="ftr" sz="quarter" idx="11"/>
          </p:nvPr>
        </p:nvSpPr>
        <p:spPr/>
        <p:txBody>
          <a:bodyPr/>
          <a:lstStyle/>
          <a:p>
            <a:pPr>
              <a:defRPr/>
            </a:pPr>
            <a:r>
              <a:rPr lang="en-US"/>
              <a:t>www.nfhs.org</a:t>
            </a:r>
          </a:p>
        </p:txBody>
      </p:sp>
      <p:sp>
        <p:nvSpPr>
          <p:cNvPr id="19" name="TextBox 18">
            <a:extLst>
              <a:ext uri="{FF2B5EF4-FFF2-40B4-BE49-F238E27FC236}">
                <a16:creationId xmlns:a16="http://schemas.microsoft.com/office/drawing/2014/main" id="{DDBAC477-CCFB-BFB6-3358-477656319D63}"/>
              </a:ext>
            </a:extLst>
          </p:cNvPr>
          <p:cNvSpPr txBox="1"/>
          <p:nvPr/>
        </p:nvSpPr>
        <p:spPr>
          <a:xfrm>
            <a:off x="2014905" y="4024983"/>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2728165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55C4-F0DA-7276-55E3-C65FA5AB47D3}"/>
              </a:ext>
            </a:extLst>
          </p:cNvPr>
          <p:cNvSpPr>
            <a:spLocks noGrp="1"/>
          </p:cNvSpPr>
          <p:nvPr>
            <p:ph type="title"/>
          </p:nvPr>
        </p:nvSpPr>
        <p:spPr/>
        <p:txBody>
          <a:bodyPr/>
          <a:lstStyle/>
          <a:p>
            <a:r>
              <a:rPr lang="en-US" dirty="0"/>
              <a:t>Softball</a:t>
            </a:r>
          </a:p>
        </p:txBody>
      </p:sp>
      <p:grpSp>
        <p:nvGrpSpPr>
          <p:cNvPr id="24" name="Group 23">
            <a:extLst>
              <a:ext uri="{FF2B5EF4-FFF2-40B4-BE49-F238E27FC236}">
                <a16:creationId xmlns:a16="http://schemas.microsoft.com/office/drawing/2014/main" id="{D2BAC9D9-62D8-CCB1-8E9F-A3080C6FC796}"/>
              </a:ext>
            </a:extLst>
          </p:cNvPr>
          <p:cNvGrpSpPr/>
          <p:nvPr/>
        </p:nvGrpSpPr>
        <p:grpSpPr>
          <a:xfrm>
            <a:off x="1850636" y="2279696"/>
            <a:ext cx="9564033" cy="3381741"/>
            <a:chOff x="1471467" y="2892494"/>
            <a:chExt cx="12407968" cy="4387326"/>
          </a:xfrm>
        </p:grpSpPr>
        <p:pic>
          <p:nvPicPr>
            <p:cNvPr id="5" name="object 2"/>
            <p:cNvPicPr/>
            <p:nvPr/>
          </p:nvPicPr>
          <p:blipFill>
            <a:blip r:embed="rId2" cstate="print"/>
            <a:stretch>
              <a:fillRect/>
            </a:stretch>
          </p:blipFill>
          <p:spPr>
            <a:xfrm>
              <a:off x="1471467" y="3096552"/>
              <a:ext cx="5867392" cy="4000489"/>
            </a:xfrm>
            <a:prstGeom prst="rect">
              <a:avLst/>
            </a:prstGeom>
          </p:spPr>
        </p:pic>
        <p:pic>
          <p:nvPicPr>
            <p:cNvPr id="6" name="object 3"/>
            <p:cNvPicPr/>
            <p:nvPr/>
          </p:nvPicPr>
          <p:blipFill>
            <a:blip r:embed="rId2" cstate="print"/>
            <a:stretch>
              <a:fillRect/>
            </a:stretch>
          </p:blipFill>
          <p:spPr>
            <a:xfrm>
              <a:off x="8012037" y="3031058"/>
              <a:ext cx="5867398" cy="4000490"/>
            </a:xfrm>
            <a:prstGeom prst="rect">
              <a:avLst/>
            </a:prstGeom>
          </p:spPr>
        </p:pic>
        <p:sp>
          <p:nvSpPr>
            <p:cNvPr id="8" name="object 5"/>
            <p:cNvSpPr/>
            <p:nvPr/>
          </p:nvSpPr>
          <p:spPr>
            <a:xfrm>
              <a:off x="4868664" y="5531665"/>
              <a:ext cx="1748155" cy="1748155"/>
            </a:xfrm>
            <a:custGeom>
              <a:avLst/>
              <a:gdLst/>
              <a:ahLst/>
              <a:cxnLst/>
              <a:rect l="l" t="t" r="r" b="b"/>
              <a:pathLst>
                <a:path w="1748154" h="1748154">
                  <a:moveTo>
                    <a:pt x="1747558" y="0"/>
                  </a:moveTo>
                  <a:lnTo>
                    <a:pt x="1746908" y="48102"/>
                  </a:lnTo>
                  <a:lnTo>
                    <a:pt x="1744972" y="95883"/>
                  </a:lnTo>
                  <a:lnTo>
                    <a:pt x="1741764" y="143326"/>
                  </a:lnTo>
                  <a:lnTo>
                    <a:pt x="1737303" y="190415"/>
                  </a:lnTo>
                  <a:lnTo>
                    <a:pt x="1731604" y="237133"/>
                  </a:lnTo>
                  <a:lnTo>
                    <a:pt x="1724685" y="283463"/>
                  </a:lnTo>
                  <a:lnTo>
                    <a:pt x="1716561" y="329388"/>
                  </a:lnTo>
                  <a:lnTo>
                    <a:pt x="1707251" y="374892"/>
                  </a:lnTo>
                  <a:lnTo>
                    <a:pt x="1696769" y="419959"/>
                  </a:lnTo>
                  <a:lnTo>
                    <a:pt x="1685133" y="464570"/>
                  </a:lnTo>
                  <a:lnTo>
                    <a:pt x="1672360" y="508711"/>
                  </a:lnTo>
                  <a:lnTo>
                    <a:pt x="1658466" y="552364"/>
                  </a:lnTo>
                  <a:lnTo>
                    <a:pt x="1643468" y="595513"/>
                  </a:lnTo>
                  <a:lnTo>
                    <a:pt x="1627382" y="638140"/>
                  </a:lnTo>
                  <a:lnTo>
                    <a:pt x="1610226" y="680230"/>
                  </a:lnTo>
                  <a:lnTo>
                    <a:pt x="1592015" y="721765"/>
                  </a:lnTo>
                  <a:lnTo>
                    <a:pt x="1572767" y="762729"/>
                  </a:lnTo>
                  <a:lnTo>
                    <a:pt x="1552498" y="803106"/>
                  </a:lnTo>
                  <a:lnTo>
                    <a:pt x="1531225" y="842878"/>
                  </a:lnTo>
                  <a:lnTo>
                    <a:pt x="1508965" y="882029"/>
                  </a:lnTo>
                  <a:lnTo>
                    <a:pt x="1485733" y="920542"/>
                  </a:lnTo>
                  <a:lnTo>
                    <a:pt x="1461547" y="958401"/>
                  </a:lnTo>
                  <a:lnTo>
                    <a:pt x="1436424" y="995589"/>
                  </a:lnTo>
                  <a:lnTo>
                    <a:pt x="1410380" y="1032089"/>
                  </a:lnTo>
                  <a:lnTo>
                    <a:pt x="1383432" y="1067885"/>
                  </a:lnTo>
                  <a:lnTo>
                    <a:pt x="1355596" y="1102960"/>
                  </a:lnTo>
                  <a:lnTo>
                    <a:pt x="1326889" y="1137297"/>
                  </a:lnTo>
                  <a:lnTo>
                    <a:pt x="1297328" y="1170880"/>
                  </a:lnTo>
                  <a:lnTo>
                    <a:pt x="1266929" y="1203692"/>
                  </a:lnTo>
                  <a:lnTo>
                    <a:pt x="1235709" y="1235716"/>
                  </a:lnTo>
                  <a:lnTo>
                    <a:pt x="1203686" y="1266936"/>
                  </a:lnTo>
                  <a:lnTo>
                    <a:pt x="1170874" y="1297335"/>
                  </a:lnTo>
                  <a:lnTo>
                    <a:pt x="1137291" y="1326896"/>
                  </a:lnTo>
                  <a:lnTo>
                    <a:pt x="1102955" y="1355603"/>
                  </a:lnTo>
                  <a:lnTo>
                    <a:pt x="1067880" y="1383440"/>
                  </a:lnTo>
                  <a:lnTo>
                    <a:pt x="1032084" y="1410388"/>
                  </a:lnTo>
                  <a:lnTo>
                    <a:pt x="995585" y="1436433"/>
                  </a:lnTo>
                  <a:lnTo>
                    <a:pt x="958397" y="1461556"/>
                  </a:lnTo>
                  <a:lnTo>
                    <a:pt x="920538" y="1485742"/>
                  </a:lnTo>
                  <a:lnTo>
                    <a:pt x="882025" y="1508974"/>
                  </a:lnTo>
                  <a:lnTo>
                    <a:pt x="842875" y="1531235"/>
                  </a:lnTo>
                  <a:lnTo>
                    <a:pt x="803103" y="1552508"/>
                  </a:lnTo>
                  <a:lnTo>
                    <a:pt x="762727" y="1572777"/>
                  </a:lnTo>
                  <a:lnTo>
                    <a:pt x="721763" y="1592026"/>
                  </a:lnTo>
                  <a:lnTo>
                    <a:pt x="680228" y="1610236"/>
                  </a:lnTo>
                  <a:lnTo>
                    <a:pt x="638138" y="1627393"/>
                  </a:lnTo>
                  <a:lnTo>
                    <a:pt x="595511" y="1643479"/>
                  </a:lnTo>
                  <a:lnTo>
                    <a:pt x="552363" y="1658477"/>
                  </a:lnTo>
                  <a:lnTo>
                    <a:pt x="508710" y="1672371"/>
                  </a:lnTo>
                  <a:lnTo>
                    <a:pt x="464569" y="1685145"/>
                  </a:lnTo>
                  <a:lnTo>
                    <a:pt x="419958" y="1696781"/>
                  </a:lnTo>
                  <a:lnTo>
                    <a:pt x="374892" y="1707263"/>
                  </a:lnTo>
                  <a:lnTo>
                    <a:pt x="329388" y="1716574"/>
                  </a:lnTo>
                  <a:lnTo>
                    <a:pt x="283462" y="1724697"/>
                  </a:lnTo>
                  <a:lnTo>
                    <a:pt x="237133" y="1731617"/>
                  </a:lnTo>
                  <a:lnTo>
                    <a:pt x="190415" y="1737316"/>
                  </a:lnTo>
                  <a:lnTo>
                    <a:pt x="143326" y="1741777"/>
                  </a:lnTo>
                  <a:lnTo>
                    <a:pt x="95883" y="1744984"/>
                  </a:lnTo>
                  <a:lnTo>
                    <a:pt x="48102" y="1746921"/>
                  </a:lnTo>
                  <a:lnTo>
                    <a:pt x="0" y="1747570"/>
                  </a:lnTo>
                </a:path>
              </a:pathLst>
            </a:custGeom>
            <a:ln w="13614">
              <a:solidFill>
                <a:srgbClr val="231F20"/>
              </a:solidFill>
            </a:ln>
          </p:spPr>
          <p:txBody>
            <a:bodyPr wrap="square" lIns="0" tIns="0" rIns="0" bIns="0" rtlCol="0"/>
            <a:lstStyle/>
            <a:p>
              <a:endParaRPr/>
            </a:p>
          </p:txBody>
        </p:sp>
        <p:grpSp>
          <p:nvGrpSpPr>
            <p:cNvPr id="10" name="object 7"/>
            <p:cNvGrpSpPr/>
            <p:nvPr/>
          </p:nvGrpSpPr>
          <p:grpSpPr>
            <a:xfrm>
              <a:off x="10383423" y="5045112"/>
              <a:ext cx="2780665" cy="2176145"/>
              <a:chOff x="10383423" y="5045112"/>
              <a:chExt cx="2780665" cy="2176145"/>
            </a:xfrm>
          </p:grpSpPr>
          <p:sp>
            <p:nvSpPr>
              <p:cNvPr id="17" name="object 8"/>
              <p:cNvSpPr/>
              <p:nvPr/>
            </p:nvSpPr>
            <p:spPr>
              <a:xfrm>
                <a:off x="11409221" y="5466172"/>
                <a:ext cx="1748155" cy="1748155"/>
              </a:xfrm>
              <a:custGeom>
                <a:avLst/>
                <a:gdLst/>
                <a:ahLst/>
                <a:cxnLst/>
                <a:rect l="l" t="t" r="r" b="b"/>
                <a:pathLst>
                  <a:path w="1748155" h="1748154">
                    <a:moveTo>
                      <a:pt x="1747570" y="0"/>
                    </a:moveTo>
                    <a:lnTo>
                      <a:pt x="1746921" y="48102"/>
                    </a:lnTo>
                    <a:lnTo>
                      <a:pt x="1744984" y="95883"/>
                    </a:lnTo>
                    <a:lnTo>
                      <a:pt x="1741777" y="143326"/>
                    </a:lnTo>
                    <a:lnTo>
                      <a:pt x="1737316" y="190415"/>
                    </a:lnTo>
                    <a:lnTo>
                      <a:pt x="1731617" y="237133"/>
                    </a:lnTo>
                    <a:lnTo>
                      <a:pt x="1724698" y="283462"/>
                    </a:lnTo>
                    <a:lnTo>
                      <a:pt x="1716574" y="329388"/>
                    </a:lnTo>
                    <a:lnTo>
                      <a:pt x="1707263" y="374892"/>
                    </a:lnTo>
                    <a:lnTo>
                      <a:pt x="1696782" y="419958"/>
                    </a:lnTo>
                    <a:lnTo>
                      <a:pt x="1685146" y="464569"/>
                    </a:lnTo>
                    <a:lnTo>
                      <a:pt x="1672373" y="508710"/>
                    </a:lnTo>
                    <a:lnTo>
                      <a:pt x="1658478" y="552363"/>
                    </a:lnTo>
                    <a:lnTo>
                      <a:pt x="1643480" y="595511"/>
                    </a:lnTo>
                    <a:lnTo>
                      <a:pt x="1627395" y="638138"/>
                    </a:lnTo>
                    <a:lnTo>
                      <a:pt x="1610238" y="680228"/>
                    </a:lnTo>
                    <a:lnTo>
                      <a:pt x="1592028" y="721763"/>
                    </a:lnTo>
                    <a:lnTo>
                      <a:pt x="1572780" y="762727"/>
                    </a:lnTo>
                    <a:lnTo>
                      <a:pt x="1552511" y="803103"/>
                    </a:lnTo>
                    <a:lnTo>
                      <a:pt x="1531237" y="842875"/>
                    </a:lnTo>
                    <a:lnTo>
                      <a:pt x="1508977" y="882025"/>
                    </a:lnTo>
                    <a:lnTo>
                      <a:pt x="1485745" y="920538"/>
                    </a:lnTo>
                    <a:lnTo>
                      <a:pt x="1461560" y="958397"/>
                    </a:lnTo>
                    <a:lnTo>
                      <a:pt x="1436436" y="995585"/>
                    </a:lnTo>
                    <a:lnTo>
                      <a:pt x="1410392" y="1032084"/>
                    </a:lnTo>
                    <a:lnTo>
                      <a:pt x="1383444" y="1067880"/>
                    </a:lnTo>
                    <a:lnTo>
                      <a:pt x="1355608" y="1102955"/>
                    </a:lnTo>
                    <a:lnTo>
                      <a:pt x="1326901" y="1137291"/>
                    </a:lnTo>
                    <a:lnTo>
                      <a:pt x="1297339" y="1170874"/>
                    </a:lnTo>
                    <a:lnTo>
                      <a:pt x="1266940" y="1203686"/>
                    </a:lnTo>
                    <a:lnTo>
                      <a:pt x="1235721" y="1235710"/>
                    </a:lnTo>
                    <a:lnTo>
                      <a:pt x="1203696" y="1266929"/>
                    </a:lnTo>
                    <a:lnTo>
                      <a:pt x="1170885" y="1297328"/>
                    </a:lnTo>
                    <a:lnTo>
                      <a:pt x="1137302" y="1326889"/>
                    </a:lnTo>
                    <a:lnTo>
                      <a:pt x="1102965" y="1355596"/>
                    </a:lnTo>
                    <a:lnTo>
                      <a:pt x="1067890" y="1383432"/>
                    </a:lnTo>
                    <a:lnTo>
                      <a:pt x="1032094" y="1410380"/>
                    </a:lnTo>
                    <a:lnTo>
                      <a:pt x="995594" y="1436424"/>
                    </a:lnTo>
                    <a:lnTo>
                      <a:pt x="958406" y="1461547"/>
                    </a:lnTo>
                    <a:lnTo>
                      <a:pt x="920548" y="1485733"/>
                    </a:lnTo>
                    <a:lnTo>
                      <a:pt x="882034" y="1508965"/>
                    </a:lnTo>
                    <a:lnTo>
                      <a:pt x="842883" y="1531225"/>
                    </a:lnTo>
                    <a:lnTo>
                      <a:pt x="803111" y="1552498"/>
                    </a:lnTo>
                    <a:lnTo>
                      <a:pt x="762735" y="1572767"/>
                    </a:lnTo>
                    <a:lnTo>
                      <a:pt x="721770" y="1592015"/>
                    </a:lnTo>
                    <a:lnTo>
                      <a:pt x="680235" y="1610226"/>
                    </a:lnTo>
                    <a:lnTo>
                      <a:pt x="638145" y="1627382"/>
                    </a:lnTo>
                    <a:lnTo>
                      <a:pt x="595518" y="1643468"/>
                    </a:lnTo>
                    <a:lnTo>
                      <a:pt x="552369" y="1658466"/>
                    </a:lnTo>
                    <a:lnTo>
                      <a:pt x="508716" y="1672360"/>
                    </a:lnTo>
                    <a:lnTo>
                      <a:pt x="464575" y="1685133"/>
                    </a:lnTo>
                    <a:lnTo>
                      <a:pt x="419963" y="1696769"/>
                    </a:lnTo>
                    <a:lnTo>
                      <a:pt x="374896" y="1707251"/>
                    </a:lnTo>
                    <a:lnTo>
                      <a:pt x="329392" y="1716561"/>
                    </a:lnTo>
                    <a:lnTo>
                      <a:pt x="283466" y="1724685"/>
                    </a:lnTo>
                    <a:lnTo>
                      <a:pt x="237136" y="1731604"/>
                    </a:lnTo>
                    <a:lnTo>
                      <a:pt x="190417" y="1737303"/>
                    </a:lnTo>
                    <a:lnTo>
                      <a:pt x="143328" y="1741764"/>
                    </a:lnTo>
                    <a:lnTo>
                      <a:pt x="95884" y="1744972"/>
                    </a:lnTo>
                    <a:lnTo>
                      <a:pt x="48103" y="1746908"/>
                    </a:lnTo>
                    <a:lnTo>
                      <a:pt x="0" y="1747558"/>
                    </a:lnTo>
                  </a:path>
                </a:pathLst>
              </a:custGeom>
              <a:ln w="13614">
                <a:solidFill>
                  <a:srgbClr val="231F20"/>
                </a:solidFill>
              </a:ln>
            </p:spPr>
            <p:txBody>
              <a:bodyPr wrap="square" lIns="0" tIns="0" rIns="0" bIns="0" rtlCol="0"/>
              <a:lstStyle/>
              <a:p>
                <a:endParaRPr/>
              </a:p>
            </p:txBody>
          </p:sp>
          <p:sp>
            <p:nvSpPr>
              <p:cNvPr id="25" name="object 9"/>
              <p:cNvSpPr/>
              <p:nvPr/>
            </p:nvSpPr>
            <p:spPr>
              <a:xfrm>
                <a:off x="10386598" y="5048287"/>
                <a:ext cx="405765" cy="127000"/>
              </a:xfrm>
              <a:custGeom>
                <a:avLst/>
                <a:gdLst/>
                <a:ahLst/>
                <a:cxnLst/>
                <a:rect l="l" t="t" r="r" b="b"/>
                <a:pathLst>
                  <a:path w="405765" h="127000">
                    <a:moveTo>
                      <a:pt x="405676" y="127000"/>
                    </a:moveTo>
                    <a:lnTo>
                      <a:pt x="0" y="127000"/>
                    </a:lnTo>
                    <a:lnTo>
                      <a:pt x="0" y="0"/>
                    </a:lnTo>
                  </a:path>
                </a:pathLst>
              </a:custGeom>
              <a:ln w="6349">
                <a:solidFill>
                  <a:srgbClr val="231F20"/>
                </a:solidFill>
              </a:ln>
            </p:spPr>
            <p:txBody>
              <a:bodyPr wrap="square" lIns="0" tIns="0" rIns="0" bIns="0" rtlCol="0"/>
              <a:lstStyle/>
              <a:p>
                <a:endParaRPr/>
              </a:p>
            </p:txBody>
          </p:sp>
          <p:sp>
            <p:nvSpPr>
              <p:cNvPr id="26" name="object 10"/>
              <p:cNvSpPr/>
              <p:nvPr/>
            </p:nvSpPr>
            <p:spPr>
              <a:xfrm>
                <a:off x="11111713" y="5048287"/>
                <a:ext cx="418465" cy="127000"/>
              </a:xfrm>
              <a:custGeom>
                <a:avLst/>
                <a:gdLst/>
                <a:ahLst/>
                <a:cxnLst/>
                <a:rect l="l" t="t" r="r" b="b"/>
                <a:pathLst>
                  <a:path w="418465" h="127000">
                    <a:moveTo>
                      <a:pt x="417880" y="0"/>
                    </a:moveTo>
                    <a:lnTo>
                      <a:pt x="417880" y="127000"/>
                    </a:lnTo>
                    <a:lnTo>
                      <a:pt x="0" y="127000"/>
                    </a:lnTo>
                  </a:path>
                </a:pathLst>
              </a:custGeom>
              <a:ln w="6350">
                <a:solidFill>
                  <a:srgbClr val="231F20"/>
                </a:solidFill>
              </a:ln>
            </p:spPr>
            <p:txBody>
              <a:bodyPr wrap="square" lIns="0" tIns="0" rIns="0" bIns="0" rtlCol="0"/>
              <a:lstStyle/>
              <a:p>
                <a:endParaRPr/>
              </a:p>
            </p:txBody>
          </p:sp>
        </p:grpSp>
        <p:sp>
          <p:nvSpPr>
            <p:cNvPr id="11" name="object 11"/>
            <p:cNvSpPr txBox="1"/>
            <p:nvPr/>
          </p:nvSpPr>
          <p:spPr>
            <a:xfrm>
              <a:off x="10798212" y="5053136"/>
              <a:ext cx="345440" cy="256215"/>
            </a:xfrm>
            <a:prstGeom prst="rect">
              <a:avLst/>
            </a:prstGeom>
          </p:spPr>
          <p:txBody>
            <a:bodyPr vert="horz" wrap="square" lIns="0" tIns="12700" rIns="0" bIns="0" rtlCol="0">
              <a:spAutoFit/>
            </a:bodyPr>
            <a:lstStyle/>
            <a:p>
              <a:pPr marL="12700">
                <a:lnSpc>
                  <a:spcPct val="100000"/>
                </a:lnSpc>
                <a:spcBef>
                  <a:spcPts val="100"/>
                </a:spcBef>
              </a:pPr>
              <a:r>
                <a:rPr sz="800" spc="-80" dirty="0">
                  <a:solidFill>
                    <a:srgbClr val="231F20"/>
                  </a:solidFill>
                  <a:latin typeface="Trebuchet MS"/>
                  <a:cs typeface="Trebuchet MS"/>
                </a:rPr>
                <a:t>1.25</a:t>
              </a:r>
              <a:r>
                <a:rPr sz="1200" spc="-80" dirty="0">
                  <a:solidFill>
                    <a:srgbClr val="231F20"/>
                  </a:solidFill>
                  <a:latin typeface="Trebuchet MS"/>
                  <a:cs typeface="Trebuchet MS"/>
                </a:rPr>
                <a:t>”</a:t>
              </a:r>
              <a:endParaRPr sz="1200" dirty="0">
                <a:latin typeface="Trebuchet MS"/>
                <a:cs typeface="Trebuchet MS"/>
              </a:endParaRPr>
            </a:p>
          </p:txBody>
        </p:sp>
        <p:grpSp>
          <p:nvGrpSpPr>
            <p:cNvPr id="12" name="object 12"/>
            <p:cNvGrpSpPr/>
            <p:nvPr/>
          </p:nvGrpSpPr>
          <p:grpSpPr>
            <a:xfrm>
              <a:off x="10382459" y="4694486"/>
              <a:ext cx="1143000" cy="278765"/>
              <a:chOff x="10382459" y="4694486"/>
              <a:chExt cx="1143000" cy="278765"/>
            </a:xfrm>
          </p:grpSpPr>
          <p:pic>
            <p:nvPicPr>
              <p:cNvPr id="13" name="object 13"/>
              <p:cNvPicPr/>
              <p:nvPr/>
            </p:nvPicPr>
            <p:blipFill>
              <a:blip r:embed="rId3" cstate="print"/>
              <a:stretch>
                <a:fillRect/>
              </a:stretch>
            </p:blipFill>
            <p:spPr>
              <a:xfrm>
                <a:off x="10382459" y="4694492"/>
                <a:ext cx="238366" cy="278469"/>
              </a:xfrm>
              <a:prstGeom prst="rect">
                <a:avLst/>
              </a:prstGeom>
            </p:spPr>
          </p:pic>
          <p:pic>
            <p:nvPicPr>
              <p:cNvPr id="14" name="object 14"/>
              <p:cNvPicPr/>
              <p:nvPr/>
            </p:nvPicPr>
            <p:blipFill>
              <a:blip r:embed="rId4" cstate="print"/>
              <a:stretch>
                <a:fillRect/>
              </a:stretch>
            </p:blipFill>
            <p:spPr>
              <a:xfrm>
                <a:off x="11326567" y="4694486"/>
                <a:ext cx="198894" cy="250863"/>
              </a:xfrm>
              <a:prstGeom prst="rect">
                <a:avLst/>
              </a:prstGeom>
            </p:spPr>
          </p:pic>
          <p:sp>
            <p:nvSpPr>
              <p:cNvPr id="15" name="object 15"/>
              <p:cNvSpPr/>
              <p:nvPr/>
            </p:nvSpPr>
            <p:spPr>
              <a:xfrm>
                <a:off x="10652963" y="4694491"/>
                <a:ext cx="646430" cy="251460"/>
              </a:xfrm>
              <a:custGeom>
                <a:avLst/>
                <a:gdLst/>
                <a:ahLst/>
                <a:cxnLst/>
                <a:rect l="l" t="t" r="r" b="b"/>
                <a:pathLst>
                  <a:path w="646429" h="251460">
                    <a:moveTo>
                      <a:pt x="379539" y="0"/>
                    </a:moveTo>
                    <a:lnTo>
                      <a:pt x="185686" y="0"/>
                    </a:lnTo>
                    <a:lnTo>
                      <a:pt x="185686" y="55219"/>
                    </a:lnTo>
                    <a:lnTo>
                      <a:pt x="205651" y="55219"/>
                    </a:lnTo>
                    <a:lnTo>
                      <a:pt x="205651" y="153365"/>
                    </a:lnTo>
                    <a:lnTo>
                      <a:pt x="85242" y="0"/>
                    </a:lnTo>
                    <a:lnTo>
                      <a:pt x="0" y="0"/>
                    </a:lnTo>
                    <a:lnTo>
                      <a:pt x="0" y="55219"/>
                    </a:lnTo>
                    <a:lnTo>
                      <a:pt x="20015" y="55219"/>
                    </a:lnTo>
                    <a:lnTo>
                      <a:pt x="20015" y="195630"/>
                    </a:lnTo>
                    <a:lnTo>
                      <a:pt x="0" y="195630"/>
                    </a:lnTo>
                    <a:lnTo>
                      <a:pt x="0" y="250863"/>
                    </a:lnTo>
                    <a:lnTo>
                      <a:pt x="85242" y="250863"/>
                    </a:lnTo>
                    <a:lnTo>
                      <a:pt x="85242" y="97485"/>
                    </a:lnTo>
                    <a:lnTo>
                      <a:pt x="205651" y="250863"/>
                    </a:lnTo>
                    <a:lnTo>
                      <a:pt x="270878" y="250863"/>
                    </a:lnTo>
                    <a:lnTo>
                      <a:pt x="270878" y="152387"/>
                    </a:lnTo>
                    <a:lnTo>
                      <a:pt x="356501" y="152387"/>
                    </a:lnTo>
                    <a:lnTo>
                      <a:pt x="356501" y="97104"/>
                    </a:lnTo>
                    <a:lnTo>
                      <a:pt x="270878" y="97104"/>
                    </a:lnTo>
                    <a:lnTo>
                      <a:pt x="270878" y="55219"/>
                    </a:lnTo>
                    <a:lnTo>
                      <a:pt x="379539" y="55219"/>
                    </a:lnTo>
                    <a:lnTo>
                      <a:pt x="379539" y="0"/>
                    </a:lnTo>
                    <a:close/>
                  </a:path>
                  <a:path w="646429" h="251460">
                    <a:moveTo>
                      <a:pt x="646328" y="609"/>
                    </a:moveTo>
                    <a:lnTo>
                      <a:pt x="549363" y="609"/>
                    </a:lnTo>
                    <a:lnTo>
                      <a:pt x="549363" y="55219"/>
                    </a:lnTo>
                    <a:lnTo>
                      <a:pt x="566381" y="55219"/>
                    </a:lnTo>
                    <a:lnTo>
                      <a:pt x="566381" y="97129"/>
                    </a:lnTo>
                    <a:lnTo>
                      <a:pt x="489534" y="97129"/>
                    </a:lnTo>
                    <a:lnTo>
                      <a:pt x="489534" y="55219"/>
                    </a:lnTo>
                    <a:lnTo>
                      <a:pt x="503770" y="55219"/>
                    </a:lnTo>
                    <a:lnTo>
                      <a:pt x="503770" y="609"/>
                    </a:lnTo>
                    <a:lnTo>
                      <a:pt x="406806" y="609"/>
                    </a:lnTo>
                    <a:lnTo>
                      <a:pt x="406806" y="55219"/>
                    </a:lnTo>
                    <a:lnTo>
                      <a:pt x="424294" y="55219"/>
                    </a:lnTo>
                    <a:lnTo>
                      <a:pt x="424294" y="97129"/>
                    </a:lnTo>
                    <a:lnTo>
                      <a:pt x="424294" y="147929"/>
                    </a:lnTo>
                    <a:lnTo>
                      <a:pt x="424294" y="196189"/>
                    </a:lnTo>
                    <a:lnTo>
                      <a:pt x="406806" y="196189"/>
                    </a:lnTo>
                    <a:lnTo>
                      <a:pt x="406806" y="250799"/>
                    </a:lnTo>
                    <a:lnTo>
                      <a:pt x="503770" y="250799"/>
                    </a:lnTo>
                    <a:lnTo>
                      <a:pt x="503770" y="196189"/>
                    </a:lnTo>
                    <a:lnTo>
                      <a:pt x="489534" y="196189"/>
                    </a:lnTo>
                    <a:lnTo>
                      <a:pt x="489534" y="147929"/>
                    </a:lnTo>
                    <a:lnTo>
                      <a:pt x="566381" y="147929"/>
                    </a:lnTo>
                    <a:lnTo>
                      <a:pt x="566381" y="196189"/>
                    </a:lnTo>
                    <a:lnTo>
                      <a:pt x="549363" y="196189"/>
                    </a:lnTo>
                    <a:lnTo>
                      <a:pt x="549363" y="250799"/>
                    </a:lnTo>
                    <a:lnTo>
                      <a:pt x="646328" y="250799"/>
                    </a:lnTo>
                    <a:lnTo>
                      <a:pt x="646328" y="196189"/>
                    </a:lnTo>
                    <a:lnTo>
                      <a:pt x="631532" y="196189"/>
                    </a:lnTo>
                    <a:lnTo>
                      <a:pt x="631532" y="147929"/>
                    </a:lnTo>
                    <a:lnTo>
                      <a:pt x="631532" y="97129"/>
                    </a:lnTo>
                    <a:lnTo>
                      <a:pt x="631532" y="55219"/>
                    </a:lnTo>
                    <a:lnTo>
                      <a:pt x="646328" y="55219"/>
                    </a:lnTo>
                    <a:lnTo>
                      <a:pt x="646328" y="609"/>
                    </a:lnTo>
                    <a:close/>
                  </a:path>
                </a:pathLst>
              </a:custGeom>
              <a:solidFill>
                <a:srgbClr val="231F20"/>
              </a:solidFill>
            </p:spPr>
            <p:txBody>
              <a:bodyPr wrap="square" lIns="0" tIns="0" rIns="0" bIns="0" rtlCol="0"/>
              <a:lstStyle/>
              <a:p>
                <a:endParaRPr/>
              </a:p>
            </p:txBody>
          </p:sp>
        </p:grpSp>
        <p:sp>
          <p:nvSpPr>
            <p:cNvPr id="16" name="object 16"/>
            <p:cNvSpPr txBox="1"/>
            <p:nvPr/>
          </p:nvSpPr>
          <p:spPr>
            <a:xfrm>
              <a:off x="12486974" y="2892494"/>
              <a:ext cx="1348877" cy="301968"/>
            </a:xfrm>
            <a:prstGeom prst="rect">
              <a:avLst/>
            </a:prstGeom>
          </p:spPr>
          <p:txBody>
            <a:bodyPr vert="horz" wrap="square" lIns="0" tIns="17145" rIns="0" bIns="0" rtlCol="0">
              <a:spAutoFit/>
            </a:bodyPr>
            <a:lstStyle/>
            <a:p>
              <a:pPr marL="12700">
                <a:lnSpc>
                  <a:spcPct val="100000"/>
                </a:lnSpc>
                <a:spcBef>
                  <a:spcPts val="135"/>
                </a:spcBef>
              </a:pPr>
              <a:r>
                <a:rPr sz="1400" spc="-50" dirty="0">
                  <a:solidFill>
                    <a:srgbClr val="231F20"/>
                  </a:solidFill>
                  <a:latin typeface="+mn-lt"/>
                  <a:cs typeface="Trebuchet MS"/>
                </a:rPr>
                <a:t>Current</a:t>
              </a:r>
              <a:r>
                <a:rPr sz="1400" spc="-60" dirty="0">
                  <a:solidFill>
                    <a:srgbClr val="231F20"/>
                  </a:solidFill>
                  <a:latin typeface="+mn-lt"/>
                  <a:cs typeface="Trebuchet MS"/>
                </a:rPr>
                <a:t> </a:t>
              </a:r>
              <a:r>
                <a:rPr sz="1400" spc="-20" dirty="0">
                  <a:solidFill>
                    <a:srgbClr val="231F20"/>
                  </a:solidFill>
                  <a:latin typeface="+mn-lt"/>
                  <a:cs typeface="Trebuchet MS"/>
                </a:rPr>
                <a:t>Size</a:t>
              </a:r>
              <a:endParaRPr sz="1400" dirty="0">
                <a:latin typeface="+mn-lt"/>
                <a:cs typeface="Trebuchet MS"/>
              </a:endParaRPr>
            </a:p>
          </p:txBody>
        </p:sp>
        <p:sp>
          <p:nvSpPr>
            <p:cNvPr id="18" name="object 18"/>
            <p:cNvSpPr txBox="1"/>
            <p:nvPr/>
          </p:nvSpPr>
          <p:spPr>
            <a:xfrm>
              <a:off x="6267653" y="2892494"/>
              <a:ext cx="938530" cy="301968"/>
            </a:xfrm>
            <a:prstGeom prst="rect">
              <a:avLst/>
            </a:prstGeom>
          </p:spPr>
          <p:txBody>
            <a:bodyPr vert="horz" wrap="square" lIns="0" tIns="17145" rIns="0" bIns="0" rtlCol="0">
              <a:spAutoFit/>
            </a:bodyPr>
            <a:lstStyle/>
            <a:p>
              <a:pPr marL="12700">
                <a:lnSpc>
                  <a:spcPct val="100000"/>
                </a:lnSpc>
                <a:spcBef>
                  <a:spcPts val="135"/>
                </a:spcBef>
              </a:pPr>
              <a:r>
                <a:rPr sz="1400" dirty="0">
                  <a:solidFill>
                    <a:srgbClr val="231F20"/>
                  </a:solidFill>
                  <a:latin typeface="+mn-lt"/>
                  <a:cs typeface="Trebuchet MS"/>
                </a:rPr>
                <a:t>Old</a:t>
              </a:r>
              <a:r>
                <a:rPr sz="1400" spc="-120" dirty="0">
                  <a:solidFill>
                    <a:srgbClr val="231F20"/>
                  </a:solidFill>
                  <a:latin typeface="+mn-lt"/>
                  <a:cs typeface="Trebuchet MS"/>
                </a:rPr>
                <a:t> </a:t>
              </a:r>
              <a:r>
                <a:rPr sz="1400" spc="-25" dirty="0">
                  <a:solidFill>
                    <a:srgbClr val="231F20"/>
                  </a:solidFill>
                  <a:latin typeface="+mn-lt"/>
                  <a:cs typeface="Trebuchet MS"/>
                </a:rPr>
                <a:t>Size</a:t>
              </a:r>
              <a:endParaRPr sz="1400" dirty="0">
                <a:latin typeface="+mn-lt"/>
                <a:cs typeface="Trebuchet MS"/>
              </a:endParaRPr>
            </a:p>
          </p:txBody>
        </p:sp>
        <p:sp>
          <p:nvSpPr>
            <p:cNvPr id="19" name="object 19"/>
            <p:cNvSpPr/>
            <p:nvPr/>
          </p:nvSpPr>
          <p:spPr>
            <a:xfrm>
              <a:off x="4153700" y="4765064"/>
              <a:ext cx="570230" cy="148590"/>
            </a:xfrm>
            <a:custGeom>
              <a:avLst/>
              <a:gdLst/>
              <a:ahLst/>
              <a:cxnLst/>
              <a:rect l="l" t="t" r="r" b="b"/>
              <a:pathLst>
                <a:path w="570229" h="148589">
                  <a:moveTo>
                    <a:pt x="178295" y="88"/>
                  </a:moveTo>
                  <a:lnTo>
                    <a:pt x="131673" y="88"/>
                  </a:lnTo>
                  <a:lnTo>
                    <a:pt x="119608" y="25996"/>
                  </a:lnTo>
                  <a:lnTo>
                    <a:pt x="119608" y="26708"/>
                  </a:lnTo>
                  <a:lnTo>
                    <a:pt x="124523" y="26530"/>
                  </a:lnTo>
                  <a:lnTo>
                    <a:pt x="126492" y="26797"/>
                  </a:lnTo>
                  <a:lnTo>
                    <a:pt x="114249" y="53771"/>
                  </a:lnTo>
                  <a:lnTo>
                    <a:pt x="114071" y="53594"/>
                  </a:lnTo>
                  <a:lnTo>
                    <a:pt x="106032" y="88"/>
                  </a:lnTo>
                  <a:lnTo>
                    <a:pt x="67983" y="0"/>
                  </a:lnTo>
                  <a:lnTo>
                    <a:pt x="56007" y="26174"/>
                  </a:lnTo>
                  <a:lnTo>
                    <a:pt x="56007" y="26530"/>
                  </a:lnTo>
                  <a:lnTo>
                    <a:pt x="62801" y="26708"/>
                  </a:lnTo>
                  <a:lnTo>
                    <a:pt x="33324" y="91732"/>
                  </a:lnTo>
                  <a:lnTo>
                    <a:pt x="31089" y="92189"/>
                  </a:lnTo>
                  <a:lnTo>
                    <a:pt x="28498" y="91376"/>
                  </a:lnTo>
                  <a:lnTo>
                    <a:pt x="26174" y="91909"/>
                  </a:lnTo>
                  <a:lnTo>
                    <a:pt x="14300" y="117906"/>
                  </a:lnTo>
                  <a:lnTo>
                    <a:pt x="14300" y="118351"/>
                  </a:lnTo>
                  <a:lnTo>
                    <a:pt x="61099" y="118351"/>
                  </a:lnTo>
                  <a:lnTo>
                    <a:pt x="72986" y="91821"/>
                  </a:lnTo>
                  <a:lnTo>
                    <a:pt x="66370" y="91821"/>
                  </a:lnTo>
                  <a:lnTo>
                    <a:pt x="66192" y="91643"/>
                  </a:lnTo>
                  <a:lnTo>
                    <a:pt x="77711" y="66014"/>
                  </a:lnTo>
                  <a:lnTo>
                    <a:pt x="78155" y="66103"/>
                  </a:lnTo>
                  <a:lnTo>
                    <a:pt x="77978" y="66725"/>
                  </a:lnTo>
                  <a:lnTo>
                    <a:pt x="85839" y="118440"/>
                  </a:lnTo>
                  <a:lnTo>
                    <a:pt x="124790" y="118351"/>
                  </a:lnTo>
                  <a:lnTo>
                    <a:pt x="136575" y="92633"/>
                  </a:lnTo>
                  <a:lnTo>
                    <a:pt x="136575" y="91821"/>
                  </a:lnTo>
                  <a:lnTo>
                    <a:pt x="131940" y="91909"/>
                  </a:lnTo>
                  <a:lnTo>
                    <a:pt x="129971" y="91732"/>
                  </a:lnTo>
                  <a:lnTo>
                    <a:pt x="130149" y="90576"/>
                  </a:lnTo>
                  <a:lnTo>
                    <a:pt x="130771" y="89687"/>
                  </a:lnTo>
                  <a:lnTo>
                    <a:pt x="156057" y="33223"/>
                  </a:lnTo>
                  <a:lnTo>
                    <a:pt x="159181" y="26708"/>
                  </a:lnTo>
                  <a:lnTo>
                    <a:pt x="166243" y="26530"/>
                  </a:lnTo>
                  <a:lnTo>
                    <a:pt x="178295" y="88"/>
                  </a:lnTo>
                  <a:close/>
                </a:path>
                <a:path w="570229" h="148589">
                  <a:moveTo>
                    <a:pt x="276377" y="266"/>
                  </a:moveTo>
                  <a:lnTo>
                    <a:pt x="191160" y="88"/>
                  </a:lnTo>
                  <a:lnTo>
                    <a:pt x="190360" y="444"/>
                  </a:lnTo>
                  <a:lnTo>
                    <a:pt x="178739" y="26530"/>
                  </a:lnTo>
                  <a:lnTo>
                    <a:pt x="185267" y="26708"/>
                  </a:lnTo>
                  <a:lnTo>
                    <a:pt x="185534" y="26974"/>
                  </a:lnTo>
                  <a:lnTo>
                    <a:pt x="157848" y="88963"/>
                  </a:lnTo>
                  <a:lnTo>
                    <a:pt x="156235" y="91909"/>
                  </a:lnTo>
                  <a:lnTo>
                    <a:pt x="149263" y="92087"/>
                  </a:lnTo>
                  <a:lnTo>
                    <a:pt x="137299" y="118351"/>
                  </a:lnTo>
                  <a:lnTo>
                    <a:pt x="190360" y="118529"/>
                  </a:lnTo>
                  <a:lnTo>
                    <a:pt x="202145" y="92087"/>
                  </a:lnTo>
                  <a:lnTo>
                    <a:pt x="197777" y="91643"/>
                  </a:lnTo>
                  <a:lnTo>
                    <a:pt x="192684" y="92456"/>
                  </a:lnTo>
                  <a:lnTo>
                    <a:pt x="188925" y="91821"/>
                  </a:lnTo>
                  <a:lnTo>
                    <a:pt x="191604" y="85394"/>
                  </a:lnTo>
                  <a:lnTo>
                    <a:pt x="197497" y="72618"/>
                  </a:lnTo>
                  <a:lnTo>
                    <a:pt x="198843" y="72796"/>
                  </a:lnTo>
                  <a:lnTo>
                    <a:pt x="200634" y="72440"/>
                  </a:lnTo>
                  <a:lnTo>
                    <a:pt x="201968" y="72796"/>
                  </a:lnTo>
                  <a:lnTo>
                    <a:pt x="201434" y="74320"/>
                  </a:lnTo>
                  <a:lnTo>
                    <a:pt x="200545" y="75742"/>
                  </a:lnTo>
                  <a:lnTo>
                    <a:pt x="199999" y="77355"/>
                  </a:lnTo>
                  <a:lnTo>
                    <a:pt x="226352" y="77355"/>
                  </a:lnTo>
                  <a:lnTo>
                    <a:pt x="241719" y="42786"/>
                  </a:lnTo>
                  <a:lnTo>
                    <a:pt x="242163" y="41351"/>
                  </a:lnTo>
                  <a:lnTo>
                    <a:pt x="216433" y="41262"/>
                  </a:lnTo>
                  <a:lnTo>
                    <a:pt x="215988" y="41440"/>
                  </a:lnTo>
                  <a:lnTo>
                    <a:pt x="213855" y="45999"/>
                  </a:lnTo>
                  <a:lnTo>
                    <a:pt x="210629" y="46177"/>
                  </a:lnTo>
                  <a:lnTo>
                    <a:pt x="209384" y="45821"/>
                  </a:lnTo>
                  <a:lnTo>
                    <a:pt x="217779" y="26797"/>
                  </a:lnTo>
                  <a:lnTo>
                    <a:pt x="224574" y="26885"/>
                  </a:lnTo>
                  <a:lnTo>
                    <a:pt x="231355" y="26619"/>
                  </a:lnTo>
                  <a:lnTo>
                    <a:pt x="237972" y="26974"/>
                  </a:lnTo>
                  <a:lnTo>
                    <a:pt x="236626" y="29921"/>
                  </a:lnTo>
                  <a:lnTo>
                    <a:pt x="236181" y="31534"/>
                  </a:lnTo>
                  <a:lnTo>
                    <a:pt x="261721" y="31623"/>
                  </a:lnTo>
                  <a:lnTo>
                    <a:pt x="262623" y="31356"/>
                  </a:lnTo>
                  <a:lnTo>
                    <a:pt x="276377" y="266"/>
                  </a:lnTo>
                  <a:close/>
                </a:path>
                <a:path w="570229" h="148589">
                  <a:moveTo>
                    <a:pt x="387858" y="444"/>
                  </a:moveTo>
                  <a:lnTo>
                    <a:pt x="343458" y="266"/>
                  </a:lnTo>
                  <a:lnTo>
                    <a:pt x="341757" y="533"/>
                  </a:lnTo>
                  <a:lnTo>
                    <a:pt x="329971" y="27241"/>
                  </a:lnTo>
                  <a:lnTo>
                    <a:pt x="336575" y="27241"/>
                  </a:lnTo>
                  <a:lnTo>
                    <a:pt x="336765" y="27419"/>
                  </a:lnTo>
                  <a:lnTo>
                    <a:pt x="329704" y="43141"/>
                  </a:lnTo>
                  <a:lnTo>
                    <a:pt x="321754" y="43497"/>
                  </a:lnTo>
                  <a:lnTo>
                    <a:pt x="315048" y="43141"/>
                  </a:lnTo>
                  <a:lnTo>
                    <a:pt x="307098" y="43053"/>
                  </a:lnTo>
                  <a:lnTo>
                    <a:pt x="311569" y="32423"/>
                  </a:lnTo>
                  <a:lnTo>
                    <a:pt x="314071" y="27241"/>
                  </a:lnTo>
                  <a:lnTo>
                    <a:pt x="320954" y="27241"/>
                  </a:lnTo>
                  <a:lnTo>
                    <a:pt x="332828" y="444"/>
                  </a:lnTo>
                  <a:lnTo>
                    <a:pt x="288163" y="177"/>
                  </a:lnTo>
                  <a:lnTo>
                    <a:pt x="286740" y="444"/>
                  </a:lnTo>
                  <a:lnTo>
                    <a:pt x="274942" y="26530"/>
                  </a:lnTo>
                  <a:lnTo>
                    <a:pt x="274942" y="27063"/>
                  </a:lnTo>
                  <a:lnTo>
                    <a:pt x="281470" y="27063"/>
                  </a:lnTo>
                  <a:lnTo>
                    <a:pt x="281736" y="27330"/>
                  </a:lnTo>
                  <a:lnTo>
                    <a:pt x="254939" y="87541"/>
                  </a:lnTo>
                  <a:lnTo>
                    <a:pt x="252793" y="91909"/>
                  </a:lnTo>
                  <a:lnTo>
                    <a:pt x="245821" y="92087"/>
                  </a:lnTo>
                  <a:lnTo>
                    <a:pt x="234035" y="118529"/>
                  </a:lnTo>
                  <a:lnTo>
                    <a:pt x="280212" y="118618"/>
                  </a:lnTo>
                  <a:lnTo>
                    <a:pt x="291922" y="92722"/>
                  </a:lnTo>
                  <a:lnTo>
                    <a:pt x="291922" y="92087"/>
                  </a:lnTo>
                  <a:lnTo>
                    <a:pt x="285305" y="92087"/>
                  </a:lnTo>
                  <a:lnTo>
                    <a:pt x="285127" y="91821"/>
                  </a:lnTo>
                  <a:lnTo>
                    <a:pt x="293878" y="72440"/>
                  </a:lnTo>
                  <a:lnTo>
                    <a:pt x="315683" y="72440"/>
                  </a:lnTo>
                  <a:lnTo>
                    <a:pt x="316661" y="72618"/>
                  </a:lnTo>
                  <a:lnTo>
                    <a:pt x="313893" y="79235"/>
                  </a:lnTo>
                  <a:lnTo>
                    <a:pt x="308000" y="92087"/>
                  </a:lnTo>
                  <a:lnTo>
                    <a:pt x="305587" y="92176"/>
                  </a:lnTo>
                  <a:lnTo>
                    <a:pt x="303085" y="91909"/>
                  </a:lnTo>
                  <a:lnTo>
                    <a:pt x="300850" y="92265"/>
                  </a:lnTo>
                  <a:lnTo>
                    <a:pt x="289064" y="118173"/>
                  </a:lnTo>
                  <a:lnTo>
                    <a:pt x="289064" y="118618"/>
                  </a:lnTo>
                  <a:lnTo>
                    <a:pt x="335064" y="118884"/>
                  </a:lnTo>
                  <a:lnTo>
                    <a:pt x="346938" y="92633"/>
                  </a:lnTo>
                  <a:lnTo>
                    <a:pt x="346938" y="92176"/>
                  </a:lnTo>
                  <a:lnTo>
                    <a:pt x="340512" y="92176"/>
                  </a:lnTo>
                  <a:lnTo>
                    <a:pt x="340245" y="91821"/>
                  </a:lnTo>
                  <a:lnTo>
                    <a:pt x="368922" y="27330"/>
                  </a:lnTo>
                  <a:lnTo>
                    <a:pt x="371424" y="27241"/>
                  </a:lnTo>
                  <a:lnTo>
                    <a:pt x="373646" y="27508"/>
                  </a:lnTo>
                  <a:lnTo>
                    <a:pt x="376059" y="27063"/>
                  </a:lnTo>
                  <a:lnTo>
                    <a:pt x="387858" y="800"/>
                  </a:lnTo>
                  <a:lnTo>
                    <a:pt x="387858" y="444"/>
                  </a:lnTo>
                  <a:close/>
                </a:path>
                <a:path w="570229" h="148589">
                  <a:moveTo>
                    <a:pt x="478790" y="147828"/>
                  </a:moveTo>
                  <a:lnTo>
                    <a:pt x="443687" y="127190"/>
                  </a:lnTo>
                  <a:lnTo>
                    <a:pt x="217601" y="126923"/>
                  </a:lnTo>
                  <a:lnTo>
                    <a:pt x="178384" y="126657"/>
                  </a:lnTo>
                  <a:lnTo>
                    <a:pt x="23672" y="126568"/>
                  </a:lnTo>
                  <a:lnTo>
                    <a:pt x="19380" y="126390"/>
                  </a:lnTo>
                  <a:lnTo>
                    <a:pt x="9474" y="126568"/>
                  </a:lnTo>
                  <a:lnTo>
                    <a:pt x="0" y="147027"/>
                  </a:lnTo>
                  <a:lnTo>
                    <a:pt x="143192" y="147116"/>
                  </a:lnTo>
                  <a:lnTo>
                    <a:pt x="218313" y="147561"/>
                  </a:lnTo>
                  <a:lnTo>
                    <a:pt x="478434" y="148005"/>
                  </a:lnTo>
                  <a:lnTo>
                    <a:pt x="478790" y="147828"/>
                  </a:lnTo>
                  <a:close/>
                </a:path>
                <a:path w="570229" h="148589">
                  <a:moveTo>
                    <a:pt x="481647" y="19380"/>
                  </a:moveTo>
                  <a:lnTo>
                    <a:pt x="471462" y="622"/>
                  </a:lnTo>
                  <a:lnTo>
                    <a:pt x="419658" y="444"/>
                  </a:lnTo>
                  <a:lnTo>
                    <a:pt x="392137" y="19469"/>
                  </a:lnTo>
                  <a:lnTo>
                    <a:pt x="376428" y="54394"/>
                  </a:lnTo>
                  <a:lnTo>
                    <a:pt x="386867" y="73507"/>
                  </a:lnTo>
                  <a:lnTo>
                    <a:pt x="421170" y="73507"/>
                  </a:lnTo>
                  <a:lnTo>
                    <a:pt x="422071" y="74764"/>
                  </a:lnTo>
                  <a:lnTo>
                    <a:pt x="423227" y="77444"/>
                  </a:lnTo>
                  <a:lnTo>
                    <a:pt x="418045" y="88607"/>
                  </a:lnTo>
                  <a:lnTo>
                    <a:pt x="412775" y="92265"/>
                  </a:lnTo>
                  <a:lnTo>
                    <a:pt x="395897" y="92265"/>
                  </a:lnTo>
                  <a:lnTo>
                    <a:pt x="394817" y="91198"/>
                  </a:lnTo>
                  <a:lnTo>
                    <a:pt x="394017" y="89852"/>
                  </a:lnTo>
                  <a:lnTo>
                    <a:pt x="393573" y="88430"/>
                  </a:lnTo>
                  <a:lnTo>
                    <a:pt x="398576" y="77622"/>
                  </a:lnTo>
                  <a:lnTo>
                    <a:pt x="398310" y="77355"/>
                  </a:lnTo>
                  <a:lnTo>
                    <a:pt x="366420" y="77355"/>
                  </a:lnTo>
                  <a:lnTo>
                    <a:pt x="362839" y="84772"/>
                  </a:lnTo>
                  <a:lnTo>
                    <a:pt x="356235" y="99771"/>
                  </a:lnTo>
                  <a:lnTo>
                    <a:pt x="366420" y="118884"/>
                  </a:lnTo>
                  <a:lnTo>
                    <a:pt x="418134" y="118884"/>
                  </a:lnTo>
                  <a:lnTo>
                    <a:pt x="445376" y="100215"/>
                  </a:lnTo>
                  <a:lnTo>
                    <a:pt x="460832" y="65646"/>
                  </a:lnTo>
                  <a:lnTo>
                    <a:pt x="450646" y="46799"/>
                  </a:lnTo>
                  <a:lnTo>
                    <a:pt x="416077" y="46621"/>
                  </a:lnTo>
                  <a:lnTo>
                    <a:pt x="415188" y="45466"/>
                  </a:lnTo>
                  <a:lnTo>
                    <a:pt x="414121" y="42786"/>
                  </a:lnTo>
                  <a:lnTo>
                    <a:pt x="419303" y="31076"/>
                  </a:lnTo>
                  <a:lnTo>
                    <a:pt x="424662" y="27241"/>
                  </a:lnTo>
                  <a:lnTo>
                    <a:pt x="441540" y="26974"/>
                  </a:lnTo>
                  <a:lnTo>
                    <a:pt x="443064" y="27686"/>
                  </a:lnTo>
                  <a:lnTo>
                    <a:pt x="443242" y="29654"/>
                  </a:lnTo>
                  <a:lnTo>
                    <a:pt x="444131" y="30988"/>
                  </a:lnTo>
                  <a:lnTo>
                    <a:pt x="439572" y="40728"/>
                  </a:lnTo>
                  <a:lnTo>
                    <a:pt x="438950" y="42786"/>
                  </a:lnTo>
                  <a:lnTo>
                    <a:pt x="471195" y="42786"/>
                  </a:lnTo>
                  <a:lnTo>
                    <a:pt x="481647" y="19380"/>
                  </a:lnTo>
                  <a:close/>
                </a:path>
                <a:path w="570229" h="148589">
                  <a:moveTo>
                    <a:pt x="521309" y="132816"/>
                  </a:moveTo>
                  <a:lnTo>
                    <a:pt x="502285" y="140208"/>
                  </a:lnTo>
                  <a:lnTo>
                    <a:pt x="483260" y="147472"/>
                  </a:lnTo>
                  <a:lnTo>
                    <a:pt x="482727" y="147916"/>
                  </a:lnTo>
                  <a:lnTo>
                    <a:pt x="514604" y="148005"/>
                  </a:lnTo>
                  <a:lnTo>
                    <a:pt x="516839" y="142913"/>
                  </a:lnTo>
                  <a:lnTo>
                    <a:pt x="519163" y="137909"/>
                  </a:lnTo>
                  <a:lnTo>
                    <a:pt x="521309" y="132816"/>
                  </a:lnTo>
                  <a:close/>
                </a:path>
                <a:path w="570229" h="148589">
                  <a:moveTo>
                    <a:pt x="543090" y="139661"/>
                  </a:moveTo>
                  <a:lnTo>
                    <a:pt x="542886" y="139344"/>
                  </a:lnTo>
                  <a:lnTo>
                    <a:pt x="542671" y="138531"/>
                  </a:lnTo>
                  <a:lnTo>
                    <a:pt x="542188" y="136271"/>
                  </a:lnTo>
                  <a:lnTo>
                    <a:pt x="542074" y="136118"/>
                  </a:lnTo>
                  <a:lnTo>
                    <a:pt x="541705" y="135636"/>
                  </a:lnTo>
                  <a:lnTo>
                    <a:pt x="540842" y="135305"/>
                  </a:lnTo>
                  <a:lnTo>
                    <a:pt x="541921" y="134886"/>
                  </a:lnTo>
                  <a:lnTo>
                    <a:pt x="542137" y="134670"/>
                  </a:lnTo>
                  <a:lnTo>
                    <a:pt x="542671" y="134137"/>
                  </a:lnTo>
                  <a:lnTo>
                    <a:pt x="542582" y="132143"/>
                  </a:lnTo>
                  <a:lnTo>
                    <a:pt x="542290" y="131610"/>
                  </a:lnTo>
                  <a:lnTo>
                    <a:pt x="541807" y="131229"/>
                  </a:lnTo>
                  <a:lnTo>
                    <a:pt x="541159" y="130860"/>
                  </a:lnTo>
                  <a:lnTo>
                    <a:pt x="540461" y="130619"/>
                  </a:lnTo>
                  <a:lnTo>
                    <a:pt x="540461" y="132575"/>
                  </a:lnTo>
                  <a:lnTo>
                    <a:pt x="540461" y="134289"/>
                  </a:lnTo>
                  <a:lnTo>
                    <a:pt x="539546" y="134670"/>
                  </a:lnTo>
                  <a:lnTo>
                    <a:pt x="537464" y="134670"/>
                  </a:lnTo>
                  <a:lnTo>
                    <a:pt x="537464" y="132143"/>
                  </a:lnTo>
                  <a:lnTo>
                    <a:pt x="538048" y="132029"/>
                  </a:lnTo>
                  <a:lnTo>
                    <a:pt x="539864" y="132029"/>
                  </a:lnTo>
                  <a:lnTo>
                    <a:pt x="540461" y="132575"/>
                  </a:lnTo>
                  <a:lnTo>
                    <a:pt x="540461" y="130619"/>
                  </a:lnTo>
                  <a:lnTo>
                    <a:pt x="537298" y="130594"/>
                  </a:lnTo>
                  <a:lnTo>
                    <a:pt x="536168" y="130695"/>
                  </a:lnTo>
                  <a:lnTo>
                    <a:pt x="535368" y="130860"/>
                  </a:lnTo>
                  <a:lnTo>
                    <a:pt x="535368" y="139661"/>
                  </a:lnTo>
                  <a:lnTo>
                    <a:pt x="537400" y="139661"/>
                  </a:lnTo>
                  <a:lnTo>
                    <a:pt x="537400" y="136118"/>
                  </a:lnTo>
                  <a:lnTo>
                    <a:pt x="539496" y="136118"/>
                  </a:lnTo>
                  <a:lnTo>
                    <a:pt x="540029" y="136537"/>
                  </a:lnTo>
                  <a:lnTo>
                    <a:pt x="540194" y="137515"/>
                  </a:lnTo>
                  <a:lnTo>
                    <a:pt x="540512" y="138798"/>
                  </a:lnTo>
                  <a:lnTo>
                    <a:pt x="540626" y="139344"/>
                  </a:lnTo>
                  <a:lnTo>
                    <a:pt x="540905" y="139661"/>
                  </a:lnTo>
                  <a:lnTo>
                    <a:pt x="543090" y="139661"/>
                  </a:lnTo>
                  <a:close/>
                </a:path>
                <a:path w="570229" h="148589">
                  <a:moveTo>
                    <a:pt x="547814" y="130162"/>
                  </a:moveTo>
                  <a:lnTo>
                    <a:pt x="545668" y="128016"/>
                  </a:lnTo>
                  <a:lnTo>
                    <a:pt x="545566" y="131178"/>
                  </a:lnTo>
                  <a:lnTo>
                    <a:pt x="545566" y="138963"/>
                  </a:lnTo>
                  <a:lnTo>
                    <a:pt x="542721" y="142074"/>
                  </a:lnTo>
                  <a:lnTo>
                    <a:pt x="534885" y="142074"/>
                  </a:lnTo>
                  <a:lnTo>
                    <a:pt x="531977" y="138963"/>
                  </a:lnTo>
                  <a:lnTo>
                    <a:pt x="531977" y="131178"/>
                  </a:lnTo>
                  <a:lnTo>
                    <a:pt x="534885" y="128016"/>
                  </a:lnTo>
                  <a:lnTo>
                    <a:pt x="542721" y="128016"/>
                  </a:lnTo>
                  <a:lnTo>
                    <a:pt x="545566" y="131178"/>
                  </a:lnTo>
                  <a:lnTo>
                    <a:pt x="545566" y="127914"/>
                  </a:lnTo>
                  <a:lnTo>
                    <a:pt x="543902" y="126238"/>
                  </a:lnTo>
                  <a:lnTo>
                    <a:pt x="533755" y="126238"/>
                  </a:lnTo>
                  <a:lnTo>
                    <a:pt x="529729" y="130162"/>
                  </a:lnTo>
                  <a:lnTo>
                    <a:pt x="529729" y="140030"/>
                  </a:lnTo>
                  <a:lnTo>
                    <a:pt x="533755" y="143954"/>
                  </a:lnTo>
                  <a:lnTo>
                    <a:pt x="543902" y="143954"/>
                  </a:lnTo>
                  <a:lnTo>
                    <a:pt x="545769" y="142074"/>
                  </a:lnTo>
                  <a:lnTo>
                    <a:pt x="547814" y="140030"/>
                  </a:lnTo>
                  <a:lnTo>
                    <a:pt x="547814" y="130162"/>
                  </a:lnTo>
                  <a:close/>
                </a:path>
                <a:path w="570229" h="148589">
                  <a:moveTo>
                    <a:pt x="569899" y="26517"/>
                  </a:moveTo>
                  <a:lnTo>
                    <a:pt x="569722" y="26339"/>
                  </a:lnTo>
                  <a:lnTo>
                    <a:pt x="538010" y="26339"/>
                  </a:lnTo>
                  <a:lnTo>
                    <a:pt x="527469" y="26327"/>
                  </a:lnTo>
                  <a:lnTo>
                    <a:pt x="527469" y="47586"/>
                  </a:lnTo>
                  <a:lnTo>
                    <a:pt x="526427" y="50088"/>
                  </a:lnTo>
                  <a:lnTo>
                    <a:pt x="526326" y="50533"/>
                  </a:lnTo>
                  <a:lnTo>
                    <a:pt x="526567" y="54381"/>
                  </a:lnTo>
                  <a:lnTo>
                    <a:pt x="526630" y="54914"/>
                  </a:lnTo>
                  <a:lnTo>
                    <a:pt x="527037" y="57061"/>
                  </a:lnTo>
                  <a:lnTo>
                    <a:pt x="527113" y="61341"/>
                  </a:lnTo>
                  <a:lnTo>
                    <a:pt x="527024" y="64287"/>
                  </a:lnTo>
                  <a:lnTo>
                    <a:pt x="524433" y="70281"/>
                  </a:lnTo>
                  <a:lnTo>
                    <a:pt x="518985" y="74028"/>
                  </a:lnTo>
                  <a:lnTo>
                    <a:pt x="516572" y="75501"/>
                  </a:lnTo>
                  <a:lnTo>
                    <a:pt x="516572" y="81978"/>
                  </a:lnTo>
                  <a:lnTo>
                    <a:pt x="516216" y="84391"/>
                  </a:lnTo>
                  <a:lnTo>
                    <a:pt x="514781" y="86271"/>
                  </a:lnTo>
                  <a:lnTo>
                    <a:pt x="513803" y="88404"/>
                  </a:lnTo>
                  <a:lnTo>
                    <a:pt x="512457" y="88684"/>
                  </a:lnTo>
                  <a:lnTo>
                    <a:pt x="510857" y="88315"/>
                  </a:lnTo>
                  <a:lnTo>
                    <a:pt x="509511" y="88582"/>
                  </a:lnTo>
                  <a:lnTo>
                    <a:pt x="492455" y="117525"/>
                  </a:lnTo>
                  <a:lnTo>
                    <a:pt x="490486" y="119849"/>
                  </a:lnTo>
                  <a:lnTo>
                    <a:pt x="489597" y="123240"/>
                  </a:lnTo>
                  <a:lnTo>
                    <a:pt x="486562" y="124409"/>
                  </a:lnTo>
                  <a:lnTo>
                    <a:pt x="485749" y="124320"/>
                  </a:lnTo>
                  <a:lnTo>
                    <a:pt x="485127" y="124053"/>
                  </a:lnTo>
                  <a:lnTo>
                    <a:pt x="484949" y="123240"/>
                  </a:lnTo>
                  <a:lnTo>
                    <a:pt x="487451" y="114452"/>
                  </a:lnTo>
                  <a:lnTo>
                    <a:pt x="490372" y="105829"/>
                  </a:lnTo>
                  <a:lnTo>
                    <a:pt x="496658" y="88684"/>
                  </a:lnTo>
                  <a:lnTo>
                    <a:pt x="496379" y="88493"/>
                  </a:lnTo>
                  <a:lnTo>
                    <a:pt x="492721" y="88493"/>
                  </a:lnTo>
                  <a:lnTo>
                    <a:pt x="493433" y="86271"/>
                  </a:lnTo>
                  <a:lnTo>
                    <a:pt x="494779" y="83858"/>
                  </a:lnTo>
                  <a:lnTo>
                    <a:pt x="496379" y="81889"/>
                  </a:lnTo>
                  <a:lnTo>
                    <a:pt x="516572" y="81978"/>
                  </a:lnTo>
                  <a:lnTo>
                    <a:pt x="516572" y="75501"/>
                  </a:lnTo>
                  <a:lnTo>
                    <a:pt x="514159" y="76974"/>
                  </a:lnTo>
                  <a:lnTo>
                    <a:pt x="508444" y="77330"/>
                  </a:lnTo>
                  <a:lnTo>
                    <a:pt x="502551" y="77063"/>
                  </a:lnTo>
                  <a:lnTo>
                    <a:pt x="500938" y="76708"/>
                  </a:lnTo>
                  <a:lnTo>
                    <a:pt x="499237" y="76085"/>
                  </a:lnTo>
                  <a:lnTo>
                    <a:pt x="498436" y="74561"/>
                  </a:lnTo>
                  <a:lnTo>
                    <a:pt x="497547" y="72059"/>
                  </a:lnTo>
                  <a:lnTo>
                    <a:pt x="499059" y="69913"/>
                  </a:lnTo>
                  <a:lnTo>
                    <a:pt x="499872" y="67691"/>
                  </a:lnTo>
                  <a:lnTo>
                    <a:pt x="503085" y="61341"/>
                  </a:lnTo>
                  <a:lnTo>
                    <a:pt x="510044" y="57061"/>
                  </a:lnTo>
                  <a:lnTo>
                    <a:pt x="512191" y="50088"/>
                  </a:lnTo>
                  <a:lnTo>
                    <a:pt x="512635" y="49822"/>
                  </a:lnTo>
                  <a:lnTo>
                    <a:pt x="512826" y="50533"/>
                  </a:lnTo>
                  <a:lnTo>
                    <a:pt x="513003" y="50888"/>
                  </a:lnTo>
                  <a:lnTo>
                    <a:pt x="513105" y="52679"/>
                  </a:lnTo>
                  <a:lnTo>
                    <a:pt x="512457" y="54914"/>
                  </a:lnTo>
                  <a:lnTo>
                    <a:pt x="513003" y="55448"/>
                  </a:lnTo>
                  <a:lnTo>
                    <a:pt x="513537" y="54648"/>
                  </a:lnTo>
                  <a:lnTo>
                    <a:pt x="514070" y="54381"/>
                  </a:lnTo>
                  <a:lnTo>
                    <a:pt x="519163" y="50888"/>
                  </a:lnTo>
                  <a:lnTo>
                    <a:pt x="518960" y="49822"/>
                  </a:lnTo>
                  <a:lnTo>
                    <a:pt x="517918" y="44284"/>
                  </a:lnTo>
                  <a:lnTo>
                    <a:pt x="522376" y="40259"/>
                  </a:lnTo>
                  <a:lnTo>
                    <a:pt x="525322" y="36690"/>
                  </a:lnTo>
                  <a:lnTo>
                    <a:pt x="523989" y="39547"/>
                  </a:lnTo>
                  <a:lnTo>
                    <a:pt x="522909" y="44018"/>
                  </a:lnTo>
                  <a:lnTo>
                    <a:pt x="524700" y="47231"/>
                  </a:lnTo>
                  <a:lnTo>
                    <a:pt x="525145" y="49199"/>
                  </a:lnTo>
                  <a:lnTo>
                    <a:pt x="523900" y="50711"/>
                  </a:lnTo>
                  <a:lnTo>
                    <a:pt x="523455" y="52501"/>
                  </a:lnTo>
                  <a:lnTo>
                    <a:pt x="523633" y="52679"/>
                  </a:lnTo>
                  <a:lnTo>
                    <a:pt x="524878" y="50977"/>
                  </a:lnTo>
                  <a:lnTo>
                    <a:pt x="525945" y="49022"/>
                  </a:lnTo>
                  <a:lnTo>
                    <a:pt x="527469" y="47586"/>
                  </a:lnTo>
                  <a:lnTo>
                    <a:pt x="527469" y="26327"/>
                  </a:lnTo>
                  <a:lnTo>
                    <a:pt x="492544" y="26250"/>
                  </a:lnTo>
                  <a:lnTo>
                    <a:pt x="491566" y="26339"/>
                  </a:lnTo>
                  <a:lnTo>
                    <a:pt x="463194" y="88684"/>
                  </a:lnTo>
                  <a:lnTo>
                    <a:pt x="449313" y="118973"/>
                  </a:lnTo>
                  <a:lnTo>
                    <a:pt x="449580" y="119151"/>
                  </a:lnTo>
                  <a:lnTo>
                    <a:pt x="480301" y="136652"/>
                  </a:lnTo>
                  <a:lnTo>
                    <a:pt x="511860" y="124409"/>
                  </a:lnTo>
                  <a:lnTo>
                    <a:pt x="527469" y="118351"/>
                  </a:lnTo>
                  <a:lnTo>
                    <a:pt x="541235" y="88684"/>
                  </a:lnTo>
                  <a:lnTo>
                    <a:pt x="544360" y="81889"/>
                  </a:lnTo>
                  <a:lnTo>
                    <a:pt x="546468" y="77330"/>
                  </a:lnTo>
                  <a:lnTo>
                    <a:pt x="560184" y="47586"/>
                  </a:lnTo>
                  <a:lnTo>
                    <a:pt x="565213" y="36690"/>
                  </a:lnTo>
                  <a:lnTo>
                    <a:pt x="569899" y="26517"/>
                  </a:lnTo>
                  <a:close/>
                </a:path>
              </a:pathLst>
            </a:custGeom>
            <a:solidFill>
              <a:srgbClr val="231F20"/>
            </a:solidFill>
          </p:spPr>
          <p:txBody>
            <a:bodyPr wrap="square" lIns="0" tIns="0" rIns="0" bIns="0" rtlCol="0"/>
            <a:lstStyle/>
            <a:p>
              <a:endParaRPr/>
            </a:p>
          </p:txBody>
        </p:sp>
        <p:grpSp>
          <p:nvGrpSpPr>
            <p:cNvPr id="20" name="object 20"/>
            <p:cNvGrpSpPr/>
            <p:nvPr/>
          </p:nvGrpSpPr>
          <p:grpSpPr>
            <a:xfrm>
              <a:off x="4148356" y="5002453"/>
              <a:ext cx="554990" cy="173355"/>
              <a:chOff x="4148356" y="5002453"/>
              <a:chExt cx="554990" cy="173355"/>
            </a:xfrm>
          </p:grpSpPr>
          <p:sp>
            <p:nvSpPr>
              <p:cNvPr id="21" name="object 21"/>
              <p:cNvSpPr/>
              <p:nvPr/>
            </p:nvSpPr>
            <p:spPr>
              <a:xfrm>
                <a:off x="4151531" y="5005628"/>
                <a:ext cx="142240" cy="127000"/>
              </a:xfrm>
              <a:custGeom>
                <a:avLst/>
                <a:gdLst/>
                <a:ahLst/>
                <a:cxnLst/>
                <a:rect l="l" t="t" r="r" b="b"/>
                <a:pathLst>
                  <a:path w="142239" h="127000">
                    <a:moveTo>
                      <a:pt x="142100" y="127000"/>
                    </a:moveTo>
                    <a:lnTo>
                      <a:pt x="0" y="127000"/>
                    </a:lnTo>
                    <a:lnTo>
                      <a:pt x="0" y="0"/>
                    </a:lnTo>
                  </a:path>
                </a:pathLst>
              </a:custGeom>
              <a:ln w="6350">
                <a:solidFill>
                  <a:srgbClr val="231F20"/>
                </a:solidFill>
              </a:ln>
            </p:spPr>
            <p:txBody>
              <a:bodyPr wrap="square" lIns="0" tIns="0" rIns="0" bIns="0" rtlCol="0"/>
              <a:lstStyle/>
              <a:p>
                <a:endParaRPr/>
              </a:p>
            </p:txBody>
          </p:sp>
          <p:sp>
            <p:nvSpPr>
              <p:cNvPr id="22" name="object 22"/>
              <p:cNvSpPr/>
              <p:nvPr/>
            </p:nvSpPr>
            <p:spPr>
              <a:xfrm>
                <a:off x="4557039" y="5005628"/>
                <a:ext cx="143510" cy="127000"/>
              </a:xfrm>
              <a:custGeom>
                <a:avLst/>
                <a:gdLst/>
                <a:ahLst/>
                <a:cxnLst/>
                <a:rect l="l" t="t" r="r" b="b"/>
                <a:pathLst>
                  <a:path w="143510" h="127000">
                    <a:moveTo>
                      <a:pt x="143128" y="0"/>
                    </a:moveTo>
                    <a:lnTo>
                      <a:pt x="143128" y="127000"/>
                    </a:lnTo>
                    <a:lnTo>
                      <a:pt x="0" y="127000"/>
                    </a:lnTo>
                  </a:path>
                </a:pathLst>
              </a:custGeom>
              <a:ln w="6350">
                <a:solidFill>
                  <a:srgbClr val="231F20"/>
                </a:solidFill>
              </a:ln>
            </p:spPr>
            <p:txBody>
              <a:bodyPr wrap="square" lIns="0" tIns="0" rIns="0" bIns="0" rtlCol="0"/>
              <a:lstStyle/>
              <a:p>
                <a:endParaRPr/>
              </a:p>
            </p:txBody>
          </p:sp>
          <p:pic>
            <p:nvPicPr>
              <p:cNvPr id="23" name="object 23"/>
              <p:cNvPicPr/>
              <p:nvPr/>
            </p:nvPicPr>
            <p:blipFill>
              <a:blip r:embed="rId5" cstate="print"/>
              <a:stretch>
                <a:fillRect/>
              </a:stretch>
            </p:blipFill>
            <p:spPr>
              <a:xfrm>
                <a:off x="4334888" y="5083764"/>
                <a:ext cx="210539" cy="92025"/>
              </a:xfrm>
              <a:prstGeom prst="rect">
                <a:avLst/>
              </a:prstGeom>
            </p:spPr>
          </p:pic>
        </p:grpSp>
      </p:grpSp>
      <p:sp>
        <p:nvSpPr>
          <p:cNvPr id="3" name="object 26">
            <a:extLst>
              <a:ext uri="{FF2B5EF4-FFF2-40B4-BE49-F238E27FC236}">
                <a16:creationId xmlns:a16="http://schemas.microsoft.com/office/drawing/2014/main" id="{BB787CC2-7A78-1209-7DEA-E4E11CDFEE62}"/>
              </a:ext>
            </a:extLst>
          </p:cNvPr>
          <p:cNvSpPr txBox="1"/>
          <p:nvPr/>
        </p:nvSpPr>
        <p:spPr>
          <a:xfrm>
            <a:off x="6369434" y="3876722"/>
            <a:ext cx="472797" cy="325089"/>
          </a:xfrm>
          <a:prstGeom prst="rect">
            <a:avLst/>
          </a:prstGeom>
        </p:spPr>
        <p:txBody>
          <a:bodyPr vert="horz" wrap="square" lIns="0" tIns="17145" rIns="0" bIns="0" rtlCol="0">
            <a:spAutoFit/>
          </a:bodyPr>
          <a:lstStyle/>
          <a:p>
            <a:pPr marL="12700" algn="ctr">
              <a:lnSpc>
                <a:spcPct val="100000"/>
              </a:lnSpc>
              <a:spcBef>
                <a:spcPts val="135"/>
              </a:spcBef>
            </a:pPr>
            <a:r>
              <a:rPr lang="en-US" sz="2000" b="1" dirty="0">
                <a:solidFill>
                  <a:srgbClr val="231F20"/>
                </a:solidFill>
                <a:latin typeface="+mn-lt"/>
                <a:cs typeface="Trebuchet MS"/>
              </a:rPr>
              <a:t>OR</a:t>
            </a:r>
            <a:endParaRPr sz="2000" b="1" dirty="0">
              <a:latin typeface="+mn-lt"/>
              <a:cs typeface="Trebuchet MS"/>
            </a:endParaRPr>
          </a:p>
        </p:txBody>
      </p:sp>
      <p:sp>
        <p:nvSpPr>
          <p:cNvPr id="28" name="Footer Placeholder 3">
            <a:extLst>
              <a:ext uri="{FF2B5EF4-FFF2-40B4-BE49-F238E27FC236}">
                <a16:creationId xmlns:a16="http://schemas.microsoft.com/office/drawing/2014/main" id="{738D9329-7C27-6FCF-5A89-4A636AD64F37}"/>
              </a:ext>
            </a:extLst>
          </p:cNvPr>
          <p:cNvSpPr>
            <a:spLocks noGrp="1"/>
          </p:cNvSpPr>
          <p:nvPr>
            <p:ph type="ftr" sz="quarter" idx="11"/>
          </p:nvPr>
        </p:nvSpPr>
        <p:spPr>
          <a:xfrm>
            <a:off x="99964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158522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p:txBody>
          <a:bodyPr/>
          <a:lstStyle/>
          <a:p>
            <a:br>
              <a:rPr lang="en-US" dirty="0"/>
            </a:br>
            <a:r>
              <a:rPr lang="en-US" dirty="0" err="1"/>
              <a:t>Nfhs</a:t>
            </a:r>
            <a:r>
              <a:rPr lang="en-US" dirty="0"/>
              <a:t> softball resources</a:t>
            </a:r>
          </a:p>
        </p:txBody>
      </p:sp>
      <p:sp>
        <p:nvSpPr>
          <p:cNvPr id="3" name="Text Placeholder 2">
            <a:extLst>
              <a:ext uri="{FF2B5EF4-FFF2-40B4-BE49-F238E27FC236}">
                <a16:creationId xmlns:a16="http://schemas.microsoft.com/office/drawing/2014/main" id="{08CDF28A-7349-9CAC-C259-F707EECE95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74342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err="1"/>
              <a:t>nfhs</a:t>
            </a:r>
            <a:r>
              <a:rPr lang="en-US" dirty="0"/>
              <a:t> softball resources</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155941" y="1989138"/>
            <a:ext cx="5587760" cy="4338637"/>
          </a:xfrm>
        </p:spPr>
        <p:txBody>
          <a:bodyPr/>
          <a:lstStyle/>
          <a:p>
            <a:pPr>
              <a:defRPr/>
            </a:pPr>
            <a:r>
              <a:rPr lang="en-US" sz="2800" dirty="0"/>
              <a:t>NFHS Rules Books, Case Books </a:t>
            </a:r>
            <a:br>
              <a:rPr lang="en-US" sz="2800" dirty="0"/>
            </a:br>
            <a:r>
              <a:rPr lang="en-US" sz="2800" dirty="0"/>
              <a:t>and other softball resources can be ordered:</a:t>
            </a:r>
          </a:p>
          <a:p>
            <a:pPr marL="457200" lvl="1" indent="0">
              <a:buFont typeface="Arial" panose="020B0604020202020204" pitchFamily="34" charset="0"/>
              <a:buNone/>
              <a:defRPr/>
            </a:pPr>
            <a:r>
              <a:rPr lang="en-US" sz="2800" dirty="0"/>
              <a:t> </a:t>
            </a:r>
          </a:p>
          <a:p>
            <a:pPr lvl="1">
              <a:defRPr/>
            </a:pPr>
            <a:r>
              <a:rPr lang="en-US" sz="2800" dirty="0"/>
              <a:t>online at </a:t>
            </a:r>
            <a:r>
              <a:rPr lang="en-US" sz="2800" dirty="0">
                <a:hlinkClick r:id="rId3"/>
              </a:rPr>
              <a:t>www.nfhs.com</a:t>
            </a:r>
            <a:r>
              <a:rPr lang="en-US" sz="2800" dirty="0"/>
              <a:t> or</a:t>
            </a:r>
          </a:p>
          <a:p>
            <a:pPr lvl="1">
              <a:defRPr/>
            </a:pPr>
            <a:endParaRPr lang="en-US" sz="2800" dirty="0"/>
          </a:p>
          <a:p>
            <a:pPr lvl="1">
              <a:defRPr/>
            </a:pPr>
            <a:r>
              <a:rPr lang="en-US" sz="2800" dirty="0"/>
              <a:t>by calling 1-800-776-3462</a:t>
            </a:r>
          </a:p>
        </p:txBody>
      </p:sp>
      <p:sp>
        <p:nvSpPr>
          <p:cNvPr id="3" name="Footer Placeholder 3">
            <a:extLst>
              <a:ext uri="{FF2B5EF4-FFF2-40B4-BE49-F238E27FC236}">
                <a16:creationId xmlns:a16="http://schemas.microsoft.com/office/drawing/2014/main" id="{E20FF87B-0E8E-DF4F-7C60-35B1CFCA9079}"/>
              </a:ext>
            </a:extLst>
          </p:cNvPr>
          <p:cNvSpPr>
            <a:spLocks noGrp="1"/>
          </p:cNvSpPr>
          <p:nvPr>
            <p:ph type="ftr" sz="quarter" idx="11"/>
          </p:nvPr>
        </p:nvSpPr>
        <p:spPr>
          <a:xfrm>
            <a:off x="9996488" y="6524625"/>
            <a:ext cx="1992312" cy="295275"/>
          </a:xfrm>
        </p:spPr>
        <p:txBody>
          <a:bodyPr/>
          <a:lstStyle/>
          <a:p>
            <a:pPr>
              <a:defRPr/>
            </a:pPr>
            <a:r>
              <a:rPr lang="en-US"/>
              <a:t>www.nfhs.org</a:t>
            </a:r>
          </a:p>
        </p:txBody>
      </p:sp>
      <p:graphicFrame>
        <p:nvGraphicFramePr>
          <p:cNvPr id="5" name="Object 4">
            <a:extLst>
              <a:ext uri="{FF2B5EF4-FFF2-40B4-BE49-F238E27FC236}">
                <a16:creationId xmlns:a16="http://schemas.microsoft.com/office/drawing/2014/main" id="{4820C612-E0F4-AAA6-A86A-265D47D24939}"/>
              </a:ext>
            </a:extLst>
          </p:cNvPr>
          <p:cNvGraphicFramePr>
            <a:graphicFrameLocks noChangeAspect="1"/>
          </p:cNvGraphicFramePr>
          <p:nvPr>
            <p:extLst>
              <p:ext uri="{D42A27DB-BD31-4B8C-83A1-F6EECF244321}">
                <p14:modId xmlns:p14="http://schemas.microsoft.com/office/powerpoint/2010/main" val="3949591593"/>
              </p:ext>
            </p:extLst>
          </p:nvPr>
        </p:nvGraphicFramePr>
        <p:xfrm>
          <a:off x="8496049" y="3998835"/>
          <a:ext cx="1166223" cy="1849064"/>
        </p:xfrm>
        <a:graphic>
          <a:graphicData uri="http://schemas.openxmlformats.org/presentationml/2006/ole">
            <mc:AlternateContent xmlns:mc="http://schemas.openxmlformats.org/markup-compatibility/2006">
              <mc:Choice xmlns:v="urn:schemas-microsoft-com:vml" Requires="v">
                <p:oleObj name="Acrobat Document" r:id="rId4" imgW="2849682" imgH="4518300" progId="Acrobat.Document.DC">
                  <p:embed/>
                </p:oleObj>
              </mc:Choice>
              <mc:Fallback>
                <p:oleObj name="Acrobat Document" r:id="rId4" imgW="2849682" imgH="4518300" progId="Acrobat.Document.DC">
                  <p:embed/>
                  <p:pic>
                    <p:nvPicPr>
                      <p:cNvPr id="5" name="Object 4">
                        <a:extLst>
                          <a:ext uri="{FF2B5EF4-FFF2-40B4-BE49-F238E27FC236}">
                            <a16:creationId xmlns:a16="http://schemas.microsoft.com/office/drawing/2014/main" id="{4820C612-E0F4-AAA6-A86A-265D47D24939}"/>
                          </a:ext>
                        </a:extLst>
                      </p:cNvPr>
                      <p:cNvPicPr/>
                      <p:nvPr/>
                    </p:nvPicPr>
                    <p:blipFill>
                      <a:blip r:embed="rId5"/>
                      <a:stretch>
                        <a:fillRect/>
                      </a:stretch>
                    </p:blipFill>
                    <p:spPr>
                      <a:xfrm>
                        <a:off x="8496049" y="3998835"/>
                        <a:ext cx="1166223" cy="1849064"/>
                      </a:xfrm>
                      <a:prstGeom prst="rect">
                        <a:avLst/>
                      </a:prstGeom>
                      <a:ln w="38100">
                        <a:solidFill>
                          <a:schemeClr val="bg2">
                            <a:lumMod val="10000"/>
                          </a:schemeClr>
                        </a:solidFill>
                      </a:ln>
                    </p:spPr>
                  </p:pic>
                </p:oleObj>
              </mc:Fallback>
            </mc:AlternateContent>
          </a:graphicData>
        </a:graphic>
      </p:graphicFrame>
      <p:pic>
        <p:nvPicPr>
          <p:cNvPr id="7" name="Picture 6" descr="A cover of a book with a couple of women playing softball&#10;&#10;Description automatically generated">
            <a:extLst>
              <a:ext uri="{FF2B5EF4-FFF2-40B4-BE49-F238E27FC236}">
                <a16:creationId xmlns:a16="http://schemas.microsoft.com/office/drawing/2014/main" id="{EC2D1A1E-C7F6-0D6C-C14F-CC0530C3D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9924" y="2096495"/>
            <a:ext cx="1209234" cy="1629208"/>
          </a:xfrm>
          <a:prstGeom prst="rect">
            <a:avLst/>
          </a:prstGeom>
          <a:ln w="38100">
            <a:solidFill>
              <a:srgbClr val="00205B"/>
            </a:solidFill>
          </a:ln>
        </p:spPr>
      </p:pic>
      <p:pic>
        <p:nvPicPr>
          <p:cNvPr id="10" name="Picture 9" descr="A cover of a book with a baseball player running&#10;&#10;Description automatically generated">
            <a:extLst>
              <a:ext uri="{FF2B5EF4-FFF2-40B4-BE49-F238E27FC236}">
                <a16:creationId xmlns:a16="http://schemas.microsoft.com/office/drawing/2014/main" id="{4F79F99E-09AC-23EA-1A20-2E7678B030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7777" y="2096495"/>
            <a:ext cx="1196563" cy="1629208"/>
          </a:xfrm>
          <a:prstGeom prst="rect">
            <a:avLst/>
          </a:prstGeom>
          <a:ln w="38100">
            <a:solidFill>
              <a:srgbClr val="00205B"/>
            </a:solidFill>
          </a:ln>
        </p:spPr>
      </p:pic>
      <p:graphicFrame>
        <p:nvGraphicFramePr>
          <p:cNvPr id="4" name="Object 3">
            <a:extLst>
              <a:ext uri="{FF2B5EF4-FFF2-40B4-BE49-F238E27FC236}">
                <a16:creationId xmlns:a16="http://schemas.microsoft.com/office/drawing/2014/main" id="{7357295A-7FB5-1DCE-6157-CCA6541E4F45}"/>
              </a:ext>
            </a:extLst>
          </p:cNvPr>
          <p:cNvGraphicFramePr>
            <a:graphicFrameLocks noChangeAspect="1"/>
          </p:cNvGraphicFramePr>
          <p:nvPr>
            <p:extLst>
              <p:ext uri="{D42A27DB-BD31-4B8C-83A1-F6EECF244321}">
                <p14:modId xmlns:p14="http://schemas.microsoft.com/office/powerpoint/2010/main" val="1797649252"/>
              </p:ext>
            </p:extLst>
          </p:nvPr>
        </p:nvGraphicFramePr>
        <p:xfrm>
          <a:off x="10009158" y="3998835"/>
          <a:ext cx="1159953" cy="1849064"/>
        </p:xfrm>
        <a:graphic>
          <a:graphicData uri="http://schemas.openxmlformats.org/presentationml/2006/ole">
            <mc:AlternateContent xmlns:mc="http://schemas.openxmlformats.org/markup-compatibility/2006">
              <mc:Choice xmlns:v="urn:schemas-microsoft-com:vml" Requires="v">
                <p:oleObj name="Acrobat Document" r:id="rId8" imgW="3543233" imgH="5648126" progId="Acrobat.Document.DC">
                  <p:embed/>
                </p:oleObj>
              </mc:Choice>
              <mc:Fallback>
                <p:oleObj name="Acrobat Document" r:id="rId8" imgW="3543233" imgH="5648126" progId="Acrobat.Document.DC">
                  <p:embed/>
                  <p:pic>
                    <p:nvPicPr>
                      <p:cNvPr id="0" name=""/>
                      <p:cNvPicPr/>
                      <p:nvPr/>
                    </p:nvPicPr>
                    <p:blipFill>
                      <a:blip r:embed="rId9"/>
                      <a:stretch>
                        <a:fillRect/>
                      </a:stretch>
                    </p:blipFill>
                    <p:spPr>
                      <a:xfrm>
                        <a:off x="10009158" y="3998835"/>
                        <a:ext cx="1159953" cy="1849064"/>
                      </a:xfrm>
                      <a:prstGeom prst="rect">
                        <a:avLst/>
                      </a:prstGeom>
                      <a:ln w="38100">
                        <a:solidFill>
                          <a:srgbClr val="00205B"/>
                        </a:solidFill>
                      </a:ln>
                    </p:spPr>
                  </p:pic>
                </p:oleObj>
              </mc:Fallback>
            </mc:AlternateContent>
          </a:graphicData>
        </a:graphic>
      </p:graphicFrame>
    </p:spTree>
    <p:extLst>
      <p:ext uri="{BB962C8B-B14F-4D97-AF65-F5344CB8AC3E}">
        <p14:creationId xmlns:p14="http://schemas.microsoft.com/office/powerpoint/2010/main" val="2125550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err="1"/>
              <a:t>nfhs</a:t>
            </a:r>
            <a:r>
              <a:rPr lang="en-US" dirty="0"/>
              <a:t> softball resources</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155941" y="1989138"/>
            <a:ext cx="6450204" cy="4338637"/>
          </a:xfrm>
        </p:spPr>
        <p:txBody>
          <a:bodyPr/>
          <a:lstStyle/>
          <a:p>
            <a:pPr>
              <a:defRPr/>
            </a:pPr>
            <a:r>
              <a:rPr lang="en-US" sz="3200" dirty="0"/>
              <a:t>Rules Power Points</a:t>
            </a:r>
          </a:p>
          <a:p>
            <a:pPr>
              <a:defRPr/>
            </a:pPr>
            <a:endParaRPr lang="en-US" sz="1000" dirty="0"/>
          </a:p>
          <a:p>
            <a:pPr>
              <a:defRPr/>
            </a:pPr>
            <a:r>
              <a:rPr lang="en-US" sz="3200" dirty="0"/>
              <a:t>Weekly Rule Interpretations</a:t>
            </a:r>
          </a:p>
          <a:p>
            <a:pPr>
              <a:defRPr/>
            </a:pPr>
            <a:endParaRPr lang="en-US" sz="1000" dirty="0"/>
          </a:p>
          <a:p>
            <a:pPr>
              <a:defRPr/>
            </a:pPr>
            <a:r>
              <a:rPr lang="en-US" sz="3200" dirty="0"/>
              <a:t>Mid-Season Meetings</a:t>
            </a:r>
          </a:p>
          <a:p>
            <a:pPr>
              <a:defRPr/>
            </a:pPr>
            <a:endParaRPr lang="en-US" sz="1000" dirty="0"/>
          </a:p>
          <a:p>
            <a:pPr>
              <a:defRPr/>
            </a:pPr>
            <a:r>
              <a:rPr lang="en-US" sz="3200" dirty="0"/>
              <a:t>Virtual </a:t>
            </a:r>
            <a:r>
              <a:rPr lang="en-US" sz="3200"/>
              <a:t>Case Book</a:t>
            </a:r>
            <a:br>
              <a:rPr lang="en-US" sz="3200"/>
            </a:br>
            <a:r>
              <a:rPr lang="en-US" sz="1000"/>
              <a:t> </a:t>
            </a:r>
            <a:endParaRPr lang="en-US" sz="3200" dirty="0"/>
          </a:p>
          <a:p>
            <a:pPr>
              <a:defRPr/>
            </a:pPr>
            <a:r>
              <a:rPr lang="en-US" sz="3200" dirty="0"/>
              <a:t>Softball Illegal Player Penalty Chart</a:t>
            </a:r>
          </a:p>
          <a:p>
            <a:pPr>
              <a:defRPr/>
            </a:pPr>
            <a:endParaRPr lang="en-US" sz="3200" dirty="0"/>
          </a:p>
          <a:p>
            <a:pPr marL="457200" lvl="1" indent="0">
              <a:buFont typeface="Arial" panose="020B0604020202020204" pitchFamily="34" charset="0"/>
              <a:buNone/>
              <a:defRPr/>
            </a:pPr>
            <a:r>
              <a:rPr lang="en-US" sz="3200" dirty="0"/>
              <a:t> </a:t>
            </a:r>
          </a:p>
        </p:txBody>
      </p:sp>
      <p:sp>
        <p:nvSpPr>
          <p:cNvPr id="3" name="Footer Placeholder 3">
            <a:extLst>
              <a:ext uri="{FF2B5EF4-FFF2-40B4-BE49-F238E27FC236}">
                <a16:creationId xmlns:a16="http://schemas.microsoft.com/office/drawing/2014/main" id="{E20FF87B-0E8E-DF4F-7C60-35B1CFCA9079}"/>
              </a:ext>
            </a:extLst>
          </p:cNvPr>
          <p:cNvSpPr>
            <a:spLocks noGrp="1"/>
          </p:cNvSpPr>
          <p:nvPr>
            <p:ph type="ftr" sz="quarter" idx="11"/>
          </p:nvPr>
        </p:nvSpPr>
        <p:spPr>
          <a:xfrm>
            <a:off x="9996488" y="6524625"/>
            <a:ext cx="1992312" cy="295275"/>
          </a:xfrm>
        </p:spPr>
        <p:txBody>
          <a:bodyPr/>
          <a:lstStyle/>
          <a:p>
            <a:pPr>
              <a:defRPr/>
            </a:pPr>
            <a:r>
              <a:rPr lang="en-US"/>
              <a:t>www.nfhs.org</a:t>
            </a:r>
          </a:p>
        </p:txBody>
      </p:sp>
      <p:pic>
        <p:nvPicPr>
          <p:cNvPr id="5" name="Picture 4" descr="A person swinging a baseball bat&#10;&#10;Description automatically generated with medium confidence">
            <a:extLst>
              <a:ext uri="{FF2B5EF4-FFF2-40B4-BE49-F238E27FC236}">
                <a16:creationId xmlns:a16="http://schemas.microsoft.com/office/drawing/2014/main" id="{0BFB1CD9-CFF0-D65B-DCBC-D400FBA54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183" y="2136702"/>
            <a:ext cx="2936884" cy="2670825"/>
          </a:xfrm>
          <a:prstGeom prst="rect">
            <a:avLst/>
          </a:prstGeom>
          <a:ln w="38100">
            <a:solidFill>
              <a:srgbClr val="002060"/>
            </a:solidFill>
          </a:ln>
        </p:spPr>
      </p:pic>
    </p:spTree>
    <p:extLst>
      <p:ext uri="{BB962C8B-B14F-4D97-AF65-F5344CB8AC3E}">
        <p14:creationId xmlns:p14="http://schemas.microsoft.com/office/powerpoint/2010/main" val="3557858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2024 NFHS Rules Committee</a:t>
            </a:r>
          </a:p>
        </p:txBody>
      </p:sp>
      <p:sp>
        <p:nvSpPr>
          <p:cNvPr id="3" name="Footer Placeholder 2">
            <a:extLst>
              <a:ext uri="{FF2B5EF4-FFF2-40B4-BE49-F238E27FC236}">
                <a16:creationId xmlns:a16="http://schemas.microsoft.com/office/drawing/2014/main" id="{39B184FC-4CF8-4D8D-8225-316FCE7E3497}"/>
              </a:ext>
            </a:extLst>
          </p:cNvPr>
          <p:cNvSpPr>
            <a:spLocks noGrp="1"/>
          </p:cNvSpPr>
          <p:nvPr>
            <p:ph type="ftr" sz="quarter" idx="11"/>
          </p:nvPr>
        </p:nvSpPr>
        <p:spPr/>
        <p:txBody>
          <a:bodyPr/>
          <a:lstStyle/>
          <a:p>
            <a:pPr>
              <a:defRPr/>
            </a:pPr>
            <a:r>
              <a:rPr lang="en-US"/>
              <a:t>www.nfhs.org</a:t>
            </a:r>
          </a:p>
        </p:txBody>
      </p:sp>
      <p:pic>
        <p:nvPicPr>
          <p:cNvPr id="64" name="Picture Placeholder 63" descr="A person wearing glasses and a blue shirt&#10;&#10;Description automatically generated">
            <a:extLst>
              <a:ext uri="{FF2B5EF4-FFF2-40B4-BE49-F238E27FC236}">
                <a16:creationId xmlns:a16="http://schemas.microsoft.com/office/drawing/2014/main" id="{09AB0328-8A03-124F-7125-6F178D92467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0941" b="10941"/>
          <a:stretch>
            <a:fillRect/>
          </a:stretch>
        </p:blipFill>
        <p:spPr/>
      </p:pic>
      <p:sp>
        <p:nvSpPr>
          <p:cNvPr id="12" name="Text Placeholder 11">
            <a:extLst>
              <a:ext uri="{FF2B5EF4-FFF2-40B4-BE49-F238E27FC236}">
                <a16:creationId xmlns:a16="http://schemas.microsoft.com/office/drawing/2014/main" id="{D61F14D8-0AB0-49C2-9F4C-F7B13C1471FE}"/>
              </a:ext>
            </a:extLst>
          </p:cNvPr>
          <p:cNvSpPr>
            <a:spLocks noGrp="1"/>
          </p:cNvSpPr>
          <p:nvPr>
            <p:ph type="body" sz="quarter" idx="21"/>
          </p:nvPr>
        </p:nvSpPr>
        <p:spPr>
          <a:xfrm>
            <a:off x="1881996" y="3578224"/>
            <a:ext cx="1050925" cy="461963"/>
          </a:xfrm>
        </p:spPr>
        <p:txBody>
          <a:bodyPr/>
          <a:lstStyle/>
          <a:p>
            <a:endParaRPr lang="en-US" dirty="0"/>
          </a:p>
        </p:txBody>
      </p:sp>
      <p:pic>
        <p:nvPicPr>
          <p:cNvPr id="68" name="Picture Placeholder 67" descr="A person wearing glasses and a blue shirt&#10;&#10;Description automatically generated">
            <a:extLst>
              <a:ext uri="{FF2B5EF4-FFF2-40B4-BE49-F238E27FC236}">
                <a16:creationId xmlns:a16="http://schemas.microsoft.com/office/drawing/2014/main" id="{F6EB2ECF-7335-8385-570C-C2360938ECD4}"/>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10890" b="10890"/>
          <a:stretch>
            <a:fillRect/>
          </a:stretch>
        </p:blipFill>
        <p:spPr>
          <a:xfrm>
            <a:off x="10118838" y="2286198"/>
            <a:ext cx="1051560" cy="1234440"/>
          </a:xfrm>
        </p:spPr>
      </p:pic>
      <p:pic>
        <p:nvPicPr>
          <p:cNvPr id="75" name="Picture Placeholder 74" descr="A close-up of a person smiling&#10;&#10;Description automatically generated">
            <a:extLst>
              <a:ext uri="{FF2B5EF4-FFF2-40B4-BE49-F238E27FC236}">
                <a16:creationId xmlns:a16="http://schemas.microsoft.com/office/drawing/2014/main" id="{056FF6FD-5F94-5838-85A9-F29D0E29EC6D}"/>
              </a:ext>
            </a:extLst>
          </p:cNvPr>
          <p:cNvPicPr>
            <a:picLocks noGrp="1" noChangeAspect="1"/>
          </p:cNvPicPr>
          <p:nvPr>
            <p:ph type="pic" sz="quarter" idx="33"/>
          </p:nvPr>
        </p:nvPicPr>
        <p:blipFill>
          <a:blip r:embed="rId4">
            <a:extLst>
              <a:ext uri="{28A0092B-C50C-407E-A947-70E740481C1C}">
                <a14:useLocalDpi xmlns:a14="http://schemas.microsoft.com/office/drawing/2010/main" val="0"/>
              </a:ext>
            </a:extLst>
          </a:blip>
          <a:srcRect t="7264" b="7264"/>
          <a:stretch>
            <a:fillRect/>
          </a:stretch>
        </p:blipFill>
        <p:spPr>
          <a:xfrm>
            <a:off x="5476159" y="4262764"/>
            <a:ext cx="1051560" cy="1234440"/>
          </a:xfrm>
        </p:spPr>
      </p:pic>
      <p:sp>
        <p:nvSpPr>
          <p:cNvPr id="26" name="Picture Placeholder 25">
            <a:extLst>
              <a:ext uri="{FF2B5EF4-FFF2-40B4-BE49-F238E27FC236}">
                <a16:creationId xmlns:a16="http://schemas.microsoft.com/office/drawing/2014/main" id="{5A2F8A70-D7C1-40FB-8169-4265055E2B71}"/>
              </a:ext>
            </a:extLst>
          </p:cNvPr>
          <p:cNvSpPr>
            <a:spLocks noGrp="1"/>
          </p:cNvSpPr>
          <p:nvPr>
            <p:ph type="pic" sz="quarter" idx="35"/>
          </p:nvPr>
        </p:nvSpPr>
        <p:spPr/>
        <p:txBody>
          <a:bodyPr/>
          <a:lstStyle/>
          <a:p>
            <a:endParaRPr lang="en-US"/>
          </a:p>
        </p:txBody>
      </p:sp>
      <p:sp>
        <p:nvSpPr>
          <p:cNvPr id="27" name="Picture Placeholder 26">
            <a:extLst>
              <a:ext uri="{FF2B5EF4-FFF2-40B4-BE49-F238E27FC236}">
                <a16:creationId xmlns:a16="http://schemas.microsoft.com/office/drawing/2014/main" id="{29B8309D-8436-4239-B98C-59F6ADCFA83E}"/>
              </a:ext>
            </a:extLst>
          </p:cNvPr>
          <p:cNvSpPr>
            <a:spLocks noGrp="1"/>
          </p:cNvSpPr>
          <p:nvPr>
            <p:ph type="pic" sz="quarter" idx="36"/>
          </p:nvPr>
        </p:nvSpPr>
        <p:spPr>
          <a:xfrm>
            <a:off x="8944610" y="4269520"/>
            <a:ext cx="1051560" cy="1228319"/>
          </a:xfrm>
        </p:spPr>
        <p:txBody>
          <a:bodyPr/>
          <a:lstStyle/>
          <a:p>
            <a:endParaRPr lang="en-US"/>
          </a:p>
        </p:txBody>
      </p:sp>
      <p:sp>
        <p:nvSpPr>
          <p:cNvPr id="31" name="Text Placeholder 30">
            <a:extLst>
              <a:ext uri="{FF2B5EF4-FFF2-40B4-BE49-F238E27FC236}">
                <a16:creationId xmlns:a16="http://schemas.microsoft.com/office/drawing/2014/main" id="{E93A4F3D-DC00-42AC-B623-CBA2D5FC2042}"/>
              </a:ext>
            </a:extLst>
          </p:cNvPr>
          <p:cNvSpPr>
            <a:spLocks noGrp="1"/>
          </p:cNvSpPr>
          <p:nvPr>
            <p:ph type="body" sz="quarter" idx="40"/>
          </p:nvPr>
        </p:nvSpPr>
        <p:spPr>
          <a:xfrm>
            <a:off x="8945245" y="3556048"/>
            <a:ext cx="1050925" cy="461963"/>
          </a:xfrm>
        </p:spPr>
        <p:txBody>
          <a:bodyPr/>
          <a:lstStyle/>
          <a:p>
            <a:r>
              <a:rPr lang="en-US" dirty="0"/>
              <a:t>Kerrie Rosati</a:t>
            </a:r>
            <a:br>
              <a:rPr lang="en-US" dirty="0"/>
            </a:br>
            <a:r>
              <a:rPr lang="en-US" dirty="0"/>
              <a:t>Indiana</a:t>
            </a:r>
            <a:br>
              <a:rPr lang="en-US" dirty="0"/>
            </a:br>
            <a:r>
              <a:rPr lang="en-US" dirty="0"/>
              <a:t>Section 4 - 2027</a:t>
            </a:r>
          </a:p>
        </p:txBody>
      </p:sp>
      <p:sp>
        <p:nvSpPr>
          <p:cNvPr id="32" name="Text Placeholder 31">
            <a:extLst>
              <a:ext uri="{FF2B5EF4-FFF2-40B4-BE49-F238E27FC236}">
                <a16:creationId xmlns:a16="http://schemas.microsoft.com/office/drawing/2014/main" id="{C86FB7C1-8A0F-4991-AFA3-1DD6BC039C8A}"/>
              </a:ext>
            </a:extLst>
          </p:cNvPr>
          <p:cNvSpPr>
            <a:spLocks noGrp="1"/>
          </p:cNvSpPr>
          <p:nvPr>
            <p:ph type="body" sz="quarter" idx="41"/>
          </p:nvPr>
        </p:nvSpPr>
        <p:spPr>
          <a:xfrm>
            <a:off x="5476794" y="5538155"/>
            <a:ext cx="1050925" cy="461963"/>
          </a:xfrm>
        </p:spPr>
        <p:txBody>
          <a:bodyPr/>
          <a:lstStyle/>
          <a:p>
            <a:r>
              <a:rPr lang="en-US" dirty="0"/>
              <a:t>Monica Maxwell</a:t>
            </a:r>
            <a:br>
              <a:rPr lang="en-US" dirty="0"/>
            </a:br>
            <a:r>
              <a:rPr lang="en-US" dirty="0"/>
              <a:t>Oregon</a:t>
            </a:r>
          </a:p>
          <a:p>
            <a:r>
              <a:rPr lang="en-US" dirty="0"/>
              <a:t>Section 8 - 2027</a:t>
            </a:r>
          </a:p>
        </p:txBody>
      </p:sp>
      <p:sp>
        <p:nvSpPr>
          <p:cNvPr id="33" name="Text Placeholder 32">
            <a:extLst>
              <a:ext uri="{FF2B5EF4-FFF2-40B4-BE49-F238E27FC236}">
                <a16:creationId xmlns:a16="http://schemas.microsoft.com/office/drawing/2014/main" id="{2488076E-2044-4729-8BBB-8DD973DEE775}"/>
              </a:ext>
            </a:extLst>
          </p:cNvPr>
          <p:cNvSpPr>
            <a:spLocks noGrp="1"/>
          </p:cNvSpPr>
          <p:nvPr>
            <p:ph type="body" sz="quarter" idx="42"/>
          </p:nvPr>
        </p:nvSpPr>
        <p:spPr>
          <a:xfrm>
            <a:off x="6631440" y="5538155"/>
            <a:ext cx="1050925" cy="461963"/>
          </a:xfrm>
        </p:spPr>
        <p:txBody>
          <a:bodyPr/>
          <a:lstStyle/>
          <a:p>
            <a:r>
              <a:rPr lang="en-US" dirty="0"/>
              <a:t>Tonia Burke</a:t>
            </a:r>
          </a:p>
          <a:p>
            <a:r>
              <a:rPr lang="en-US" dirty="0"/>
              <a:t>Idaho</a:t>
            </a:r>
          </a:p>
          <a:p>
            <a:r>
              <a:rPr lang="en-US" dirty="0"/>
              <a:t>Section 8 - 2027</a:t>
            </a:r>
          </a:p>
        </p:txBody>
      </p:sp>
      <p:sp>
        <p:nvSpPr>
          <p:cNvPr id="35" name="Text Placeholder 34">
            <a:extLst>
              <a:ext uri="{FF2B5EF4-FFF2-40B4-BE49-F238E27FC236}">
                <a16:creationId xmlns:a16="http://schemas.microsoft.com/office/drawing/2014/main" id="{34A53BD5-FB3F-4050-B046-607C505F37D1}"/>
              </a:ext>
            </a:extLst>
          </p:cNvPr>
          <p:cNvSpPr>
            <a:spLocks noGrp="1"/>
          </p:cNvSpPr>
          <p:nvPr>
            <p:ph type="body" sz="quarter" idx="44"/>
          </p:nvPr>
        </p:nvSpPr>
        <p:spPr>
          <a:xfrm>
            <a:off x="8908036" y="5523693"/>
            <a:ext cx="1050925" cy="461963"/>
          </a:xfrm>
        </p:spPr>
        <p:txBody>
          <a:bodyPr/>
          <a:lstStyle/>
          <a:p>
            <a:r>
              <a:rPr lang="en-US" dirty="0"/>
              <a:t>Jenee James NFHS Coaches Association - 2025</a:t>
            </a:r>
          </a:p>
        </p:txBody>
      </p:sp>
      <p:pic>
        <p:nvPicPr>
          <p:cNvPr id="36" name="Picture Placeholder 36" descr="A person smiling for the camera&#10;&#10;Description automatically generated with low confidence">
            <a:extLst>
              <a:ext uri="{FF2B5EF4-FFF2-40B4-BE49-F238E27FC236}">
                <a16:creationId xmlns:a16="http://schemas.microsoft.com/office/drawing/2014/main" id="{F324DCB7-4D8C-FCE6-3F9B-3044970CC132}"/>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3051" b="3051"/>
          <a:stretch/>
        </p:blipFill>
        <p:spPr>
          <a:xfrm>
            <a:off x="1947863" y="2308225"/>
            <a:ext cx="1050925" cy="1233488"/>
          </a:xfrm>
        </p:spPr>
      </p:pic>
      <p:pic>
        <p:nvPicPr>
          <p:cNvPr id="37" name="Picture Placeholder 38" descr="A picture containing person, clothing, suit, posing&#10;&#10;Description automatically generated">
            <a:extLst>
              <a:ext uri="{FF2B5EF4-FFF2-40B4-BE49-F238E27FC236}">
                <a16:creationId xmlns:a16="http://schemas.microsoft.com/office/drawing/2014/main" id="{4BF8D0A4-9C3D-62E1-1B72-51830733B991}"/>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10826" b="10826"/>
          <a:stretch/>
        </p:blipFill>
        <p:spPr>
          <a:xfrm>
            <a:off x="3114675" y="2306638"/>
            <a:ext cx="1050925" cy="1235075"/>
          </a:xfrm>
        </p:spPr>
      </p:pic>
      <p:pic>
        <p:nvPicPr>
          <p:cNvPr id="38" name="Picture Placeholder 48">
            <a:extLst>
              <a:ext uri="{FF2B5EF4-FFF2-40B4-BE49-F238E27FC236}">
                <a16:creationId xmlns:a16="http://schemas.microsoft.com/office/drawing/2014/main" id="{45C59E01-2899-6905-D133-4A191633F3FA}"/>
              </a:ext>
            </a:extLst>
          </p:cNvPr>
          <p:cNvPicPr>
            <a:picLocks noGrp="1" noChangeAspect="1"/>
          </p:cNvPicPr>
          <p:nvPr>
            <p:ph type="pic" sz="quarter" idx="15"/>
          </p:nvPr>
        </p:nvPicPr>
        <p:blipFill>
          <a:blip r:embed="rId7" cstate="print">
            <a:extLst>
              <a:ext uri="{28A0092B-C50C-407E-A947-70E740481C1C}">
                <a14:useLocalDpi xmlns:a14="http://schemas.microsoft.com/office/drawing/2010/main" val="0"/>
              </a:ext>
            </a:extLst>
          </a:blip>
          <a:srcRect t="10746" b="10746"/>
          <a:stretch>
            <a:fillRect/>
          </a:stretch>
        </p:blipFill>
        <p:spPr bwMode="auto">
          <a:xfrm>
            <a:off x="4281488" y="2306638"/>
            <a:ext cx="1052512" cy="1235075"/>
          </a:xfrm>
          <a:prstGeom prst="rect">
            <a:avLst/>
          </a:prstGeom>
          <a:noFill/>
          <a:ln>
            <a:noFill/>
          </a:ln>
        </p:spPr>
      </p:pic>
      <p:pic>
        <p:nvPicPr>
          <p:cNvPr id="39" name="Picture Placeholder 42" descr="A person wearing glasses and a suit&#10;&#10;Description automatically generated with medium confidence">
            <a:extLst>
              <a:ext uri="{FF2B5EF4-FFF2-40B4-BE49-F238E27FC236}">
                <a16:creationId xmlns:a16="http://schemas.microsoft.com/office/drawing/2014/main" id="{A9543F88-FC07-713A-3C9F-8CE588C57CB0}"/>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t="1497" b="1497"/>
          <a:stretch/>
        </p:blipFill>
        <p:spPr>
          <a:xfrm>
            <a:off x="5448300" y="2306638"/>
            <a:ext cx="1052513" cy="1235075"/>
          </a:xfrm>
        </p:spPr>
      </p:pic>
      <p:pic>
        <p:nvPicPr>
          <p:cNvPr id="40" name="Picture Placeholder 44" descr="A person smiling for the camera&#10;&#10;Description automatically generated with medium confidence">
            <a:extLst>
              <a:ext uri="{FF2B5EF4-FFF2-40B4-BE49-F238E27FC236}">
                <a16:creationId xmlns:a16="http://schemas.microsoft.com/office/drawing/2014/main" id="{56963013-8C4D-6BEC-147B-431CE81A13F0}"/>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t="1750" b="1750"/>
          <a:stretch/>
        </p:blipFill>
        <p:spPr>
          <a:xfrm>
            <a:off x="6610350" y="2306638"/>
            <a:ext cx="1050925" cy="1235075"/>
          </a:xfrm>
        </p:spPr>
      </p:pic>
      <p:pic>
        <p:nvPicPr>
          <p:cNvPr id="41" name="Picture Placeholder 53">
            <a:extLst>
              <a:ext uri="{FF2B5EF4-FFF2-40B4-BE49-F238E27FC236}">
                <a16:creationId xmlns:a16="http://schemas.microsoft.com/office/drawing/2014/main" id="{33820E7B-245B-E29A-D02A-3672B3870AE7}"/>
              </a:ext>
            </a:extLst>
          </p:cNvPr>
          <p:cNvPicPr>
            <a:picLocks noChangeAspect="1"/>
          </p:cNvPicPr>
          <p:nvPr/>
        </p:nvPicPr>
        <p:blipFill>
          <a:blip r:embed="rId10"/>
          <a:srcRect l="17054" r="17054"/>
          <a:stretch/>
        </p:blipFill>
        <p:spPr bwMode="auto">
          <a:xfrm>
            <a:off x="7769738" y="2294862"/>
            <a:ext cx="105156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Placeholder 44" descr="A person smiling for the camera&#10;&#10;Description automatically generated with medium confidence">
            <a:extLst>
              <a:ext uri="{FF2B5EF4-FFF2-40B4-BE49-F238E27FC236}">
                <a16:creationId xmlns:a16="http://schemas.microsoft.com/office/drawing/2014/main" id="{A4D33FAC-1C45-A71C-0A09-32D6F78A774F}"/>
              </a:ext>
            </a:extLst>
          </p:cNvPr>
          <p:cNvPicPr>
            <a:picLocks noChangeAspect="1"/>
          </p:cNvPicPr>
          <p:nvPr/>
        </p:nvPicPr>
        <p:blipFill rotWithShape="1">
          <a:blip r:embed="rId9">
            <a:extLst>
              <a:ext uri="{28A0092B-C50C-407E-A947-70E740481C1C}">
                <a14:useLocalDpi xmlns:a14="http://schemas.microsoft.com/office/drawing/2010/main" val="0"/>
              </a:ext>
            </a:extLst>
          </a:blip>
          <a:srcRect t="1750" b="1750"/>
          <a:stretch/>
        </p:blipFill>
        <p:spPr bwMode="auto">
          <a:xfrm>
            <a:off x="6595726" y="2294862"/>
            <a:ext cx="10509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Placeholder 49" descr="A picture containing person, smiling&#10;&#10;Description automatically generated">
            <a:extLst>
              <a:ext uri="{FF2B5EF4-FFF2-40B4-BE49-F238E27FC236}">
                <a16:creationId xmlns:a16="http://schemas.microsoft.com/office/drawing/2014/main" id="{1F814DC5-3FCE-BF2A-ED7F-D48394DAD527}"/>
              </a:ext>
            </a:extLst>
          </p:cNvPr>
          <p:cNvPicPr>
            <a:picLocks noChangeAspect="1"/>
          </p:cNvPicPr>
          <p:nvPr/>
        </p:nvPicPr>
        <p:blipFill>
          <a:blip r:embed="rId11" cstate="print">
            <a:extLst>
              <a:ext uri="{28A0092B-C50C-407E-A947-70E740481C1C}">
                <a14:useLocalDpi xmlns:a14="http://schemas.microsoft.com/office/drawing/2010/main" val="0"/>
              </a:ext>
            </a:extLst>
          </a:blip>
          <a:srcRect t="3008" b="3008"/>
          <a:stretch>
            <a:fillRect/>
          </a:stretch>
        </p:blipFill>
        <p:spPr bwMode="auto">
          <a:xfrm>
            <a:off x="4290223" y="4262764"/>
            <a:ext cx="105156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Placeholder 54">
            <a:extLst>
              <a:ext uri="{FF2B5EF4-FFF2-40B4-BE49-F238E27FC236}">
                <a16:creationId xmlns:a16="http://schemas.microsoft.com/office/drawing/2014/main" id="{79762264-01EB-CFAC-69A5-5B7BBAFD9BD5}"/>
              </a:ext>
            </a:extLst>
          </p:cNvPr>
          <p:cNvPicPr>
            <a:picLocks noGrp="1" noChangeAspect="1"/>
          </p:cNvPicPr>
          <p:nvPr>
            <p:ph type="pic" sz="quarter" idx="30"/>
          </p:nvPr>
        </p:nvPicPr>
        <p:blipFill>
          <a:blip r:embed="rId12" r:link="rId13">
            <a:extLst>
              <a:ext uri="{28A0092B-C50C-407E-A947-70E740481C1C}">
                <a14:useLocalDpi xmlns:a14="http://schemas.microsoft.com/office/drawing/2010/main" val="0"/>
              </a:ext>
            </a:extLst>
          </a:blip>
          <a:srcRect t="4552" b="4552"/>
          <a:stretch>
            <a:fillRect/>
          </a:stretch>
        </p:blipFill>
        <p:spPr bwMode="auto">
          <a:xfrm>
            <a:off x="7783817" y="4270059"/>
            <a:ext cx="1050925" cy="1235075"/>
          </a:xfrm>
          <a:prstGeom prst="rect">
            <a:avLst/>
          </a:prstGeom>
          <a:noFill/>
          <a:ln>
            <a:noFill/>
          </a:ln>
        </p:spPr>
      </p:pic>
      <p:sp>
        <p:nvSpPr>
          <p:cNvPr id="49" name="Text Placeholder 11">
            <a:extLst>
              <a:ext uri="{FF2B5EF4-FFF2-40B4-BE49-F238E27FC236}">
                <a16:creationId xmlns:a16="http://schemas.microsoft.com/office/drawing/2014/main" id="{97338FC2-F85A-84B2-9B84-8757B865EB70}"/>
              </a:ext>
            </a:extLst>
          </p:cNvPr>
          <p:cNvSpPr txBox="1">
            <a:spLocks/>
          </p:cNvSpPr>
          <p:nvPr/>
        </p:nvSpPr>
        <p:spPr bwMode="auto">
          <a:xfrm>
            <a:off x="1930931" y="3584806"/>
            <a:ext cx="1050925" cy="46196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0"/>
              </a:spcBef>
              <a:spcAft>
                <a:spcPct val="0"/>
              </a:spcAft>
              <a:buFontTx/>
              <a:buNone/>
              <a:defRPr sz="8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Dr. Karissa Niehoff</a:t>
            </a:r>
          </a:p>
          <a:p>
            <a:r>
              <a:rPr lang="en-US" dirty="0"/>
              <a:t>NFHS</a:t>
            </a:r>
          </a:p>
          <a:p>
            <a:r>
              <a:rPr lang="en-US" dirty="0"/>
              <a:t>Publisher</a:t>
            </a:r>
          </a:p>
        </p:txBody>
      </p:sp>
      <p:sp>
        <p:nvSpPr>
          <p:cNvPr id="50" name="Text Placeholder 12">
            <a:extLst>
              <a:ext uri="{FF2B5EF4-FFF2-40B4-BE49-F238E27FC236}">
                <a16:creationId xmlns:a16="http://schemas.microsoft.com/office/drawing/2014/main" id="{970DF605-7DD9-F9F6-1454-5E74F45C0B02}"/>
              </a:ext>
            </a:extLst>
          </p:cNvPr>
          <p:cNvSpPr>
            <a:spLocks noGrp="1"/>
          </p:cNvSpPr>
          <p:nvPr>
            <p:ph type="body" sz="quarter" idx="22"/>
          </p:nvPr>
        </p:nvSpPr>
        <p:spPr>
          <a:xfrm>
            <a:off x="3114675" y="3578225"/>
            <a:ext cx="1050925" cy="461963"/>
          </a:xfrm>
        </p:spPr>
        <p:txBody>
          <a:bodyPr/>
          <a:lstStyle/>
          <a:p>
            <a:r>
              <a:rPr lang="en-US" dirty="0"/>
              <a:t>Sandy Searcy</a:t>
            </a:r>
          </a:p>
          <a:p>
            <a:r>
              <a:rPr lang="en-US" dirty="0"/>
              <a:t>NFHS</a:t>
            </a:r>
          </a:p>
          <a:p>
            <a:r>
              <a:rPr lang="en-US" dirty="0"/>
              <a:t>Editor</a:t>
            </a:r>
          </a:p>
        </p:txBody>
      </p:sp>
      <p:sp>
        <p:nvSpPr>
          <p:cNvPr id="51" name="Text Placeholder 13">
            <a:extLst>
              <a:ext uri="{FF2B5EF4-FFF2-40B4-BE49-F238E27FC236}">
                <a16:creationId xmlns:a16="http://schemas.microsoft.com/office/drawing/2014/main" id="{A8781507-35D0-5BF0-9E8C-6B4C7B6C2153}"/>
              </a:ext>
            </a:extLst>
          </p:cNvPr>
          <p:cNvSpPr>
            <a:spLocks noGrp="1"/>
          </p:cNvSpPr>
          <p:nvPr>
            <p:ph type="body" sz="quarter" idx="23"/>
          </p:nvPr>
        </p:nvSpPr>
        <p:spPr>
          <a:xfrm>
            <a:off x="4286250" y="3578225"/>
            <a:ext cx="1050925" cy="461963"/>
          </a:xfrm>
        </p:spPr>
        <p:txBody>
          <a:bodyPr/>
          <a:lstStyle/>
          <a:p>
            <a:r>
              <a:rPr lang="en-US" dirty="0"/>
              <a:t>Andi Osters</a:t>
            </a:r>
          </a:p>
          <a:p>
            <a:r>
              <a:rPr lang="en-US" dirty="0"/>
              <a:t>Michigan</a:t>
            </a:r>
          </a:p>
          <a:p>
            <a:r>
              <a:rPr lang="en-US" dirty="0"/>
              <a:t>Chair - 2026</a:t>
            </a:r>
          </a:p>
        </p:txBody>
      </p:sp>
      <p:sp>
        <p:nvSpPr>
          <p:cNvPr id="54" name="Text Placeholder 14">
            <a:extLst>
              <a:ext uri="{FF2B5EF4-FFF2-40B4-BE49-F238E27FC236}">
                <a16:creationId xmlns:a16="http://schemas.microsoft.com/office/drawing/2014/main" id="{072D7FA2-DB0A-11A2-4255-D2667E6B0294}"/>
              </a:ext>
            </a:extLst>
          </p:cNvPr>
          <p:cNvSpPr>
            <a:spLocks noGrp="1"/>
          </p:cNvSpPr>
          <p:nvPr>
            <p:ph type="body" sz="quarter" idx="24"/>
          </p:nvPr>
        </p:nvSpPr>
        <p:spPr>
          <a:xfrm>
            <a:off x="5449888" y="3578225"/>
            <a:ext cx="1050925" cy="461963"/>
          </a:xfrm>
        </p:spPr>
        <p:txBody>
          <a:bodyPr/>
          <a:lstStyle/>
          <a:p>
            <a:r>
              <a:rPr lang="en-US" dirty="0"/>
              <a:t>Dennis Crowe</a:t>
            </a:r>
          </a:p>
          <a:p>
            <a:r>
              <a:rPr lang="en-US" dirty="0"/>
              <a:t>Maine</a:t>
            </a:r>
            <a:br>
              <a:rPr lang="en-US" dirty="0"/>
            </a:br>
            <a:r>
              <a:rPr lang="en-US" dirty="0"/>
              <a:t>Section 1 - 2024</a:t>
            </a:r>
          </a:p>
        </p:txBody>
      </p:sp>
      <p:sp>
        <p:nvSpPr>
          <p:cNvPr id="57" name="Text Placeholder 15">
            <a:extLst>
              <a:ext uri="{FF2B5EF4-FFF2-40B4-BE49-F238E27FC236}">
                <a16:creationId xmlns:a16="http://schemas.microsoft.com/office/drawing/2014/main" id="{02E62400-A89B-A1DF-5E8D-7C3BFA511298}"/>
              </a:ext>
            </a:extLst>
          </p:cNvPr>
          <p:cNvSpPr>
            <a:spLocks noGrp="1"/>
          </p:cNvSpPr>
          <p:nvPr>
            <p:ph type="body" sz="quarter" idx="25"/>
          </p:nvPr>
        </p:nvSpPr>
        <p:spPr>
          <a:xfrm>
            <a:off x="6610350" y="3578225"/>
            <a:ext cx="1050925" cy="461963"/>
          </a:xfrm>
        </p:spPr>
        <p:txBody>
          <a:bodyPr/>
          <a:lstStyle/>
          <a:p>
            <a:r>
              <a:rPr lang="en-US" dirty="0"/>
              <a:t>Sarah Bridenbaugh</a:t>
            </a:r>
          </a:p>
          <a:p>
            <a:r>
              <a:rPr lang="en-US" dirty="0"/>
              <a:t>Kentucky</a:t>
            </a:r>
          </a:p>
          <a:p>
            <a:r>
              <a:rPr lang="en-US" dirty="0"/>
              <a:t>Section 2 - 2025</a:t>
            </a:r>
          </a:p>
        </p:txBody>
      </p:sp>
      <p:sp>
        <p:nvSpPr>
          <p:cNvPr id="58" name="Text Placeholder 16">
            <a:extLst>
              <a:ext uri="{FF2B5EF4-FFF2-40B4-BE49-F238E27FC236}">
                <a16:creationId xmlns:a16="http://schemas.microsoft.com/office/drawing/2014/main" id="{1CE861EE-DB66-490A-CCF5-BD8B8CB1245F}"/>
              </a:ext>
            </a:extLst>
          </p:cNvPr>
          <p:cNvSpPr>
            <a:spLocks noGrp="1"/>
          </p:cNvSpPr>
          <p:nvPr>
            <p:ph type="body" sz="quarter" idx="26"/>
          </p:nvPr>
        </p:nvSpPr>
        <p:spPr>
          <a:xfrm>
            <a:off x="7772400" y="3578225"/>
            <a:ext cx="1050925" cy="461963"/>
          </a:xfrm>
        </p:spPr>
        <p:txBody>
          <a:bodyPr/>
          <a:lstStyle/>
          <a:p>
            <a:r>
              <a:rPr lang="en-US" dirty="0"/>
              <a:t>Michelle </a:t>
            </a:r>
            <a:r>
              <a:rPr lang="en-US" dirty="0" err="1"/>
              <a:t>Yeater</a:t>
            </a:r>
            <a:endParaRPr lang="en-US" dirty="0"/>
          </a:p>
          <a:p>
            <a:r>
              <a:rPr lang="en-US" dirty="0"/>
              <a:t>South Carolina</a:t>
            </a:r>
          </a:p>
          <a:p>
            <a:r>
              <a:rPr lang="en-US" dirty="0"/>
              <a:t>Section 3 - 2026</a:t>
            </a:r>
          </a:p>
        </p:txBody>
      </p:sp>
      <p:sp>
        <p:nvSpPr>
          <p:cNvPr id="60" name="Text Placeholder 28">
            <a:extLst>
              <a:ext uri="{FF2B5EF4-FFF2-40B4-BE49-F238E27FC236}">
                <a16:creationId xmlns:a16="http://schemas.microsoft.com/office/drawing/2014/main" id="{0DDCC8D6-715A-471E-184A-1356571FD42D}"/>
              </a:ext>
            </a:extLst>
          </p:cNvPr>
          <p:cNvSpPr>
            <a:spLocks noGrp="1"/>
          </p:cNvSpPr>
          <p:nvPr>
            <p:ph type="body" sz="quarter" idx="28"/>
          </p:nvPr>
        </p:nvSpPr>
        <p:spPr>
          <a:xfrm>
            <a:off x="10125075" y="3578225"/>
            <a:ext cx="1050925" cy="461963"/>
          </a:xfrm>
        </p:spPr>
        <p:txBody>
          <a:bodyPr/>
          <a:lstStyle/>
          <a:p>
            <a:r>
              <a:rPr lang="en-US" dirty="0"/>
              <a:t>Diane Smith</a:t>
            </a:r>
          </a:p>
          <a:p>
            <a:r>
              <a:rPr lang="en-US" dirty="0"/>
              <a:t>Kansas</a:t>
            </a:r>
          </a:p>
          <a:p>
            <a:r>
              <a:rPr lang="en-US" dirty="0"/>
              <a:t>Section 5 - 2024</a:t>
            </a:r>
          </a:p>
        </p:txBody>
      </p:sp>
      <p:sp>
        <p:nvSpPr>
          <p:cNvPr id="61" name="Text Placeholder 30">
            <a:extLst>
              <a:ext uri="{FF2B5EF4-FFF2-40B4-BE49-F238E27FC236}">
                <a16:creationId xmlns:a16="http://schemas.microsoft.com/office/drawing/2014/main" id="{6928528F-E250-E063-81F9-E2677753026C}"/>
              </a:ext>
            </a:extLst>
          </p:cNvPr>
          <p:cNvSpPr>
            <a:spLocks noGrp="1"/>
          </p:cNvSpPr>
          <p:nvPr>
            <p:ph type="body" sz="quarter" idx="37"/>
          </p:nvPr>
        </p:nvSpPr>
        <p:spPr>
          <a:xfrm>
            <a:off x="3123413" y="5538155"/>
            <a:ext cx="1050925" cy="461963"/>
          </a:xfrm>
        </p:spPr>
        <p:txBody>
          <a:bodyPr/>
          <a:lstStyle/>
          <a:p>
            <a:r>
              <a:rPr lang="en-US" dirty="0"/>
              <a:t>Steve Roberts</a:t>
            </a:r>
          </a:p>
          <a:p>
            <a:r>
              <a:rPr lang="en-US" dirty="0"/>
              <a:t>Arkansas</a:t>
            </a:r>
          </a:p>
          <a:p>
            <a:r>
              <a:rPr lang="en-US" dirty="0"/>
              <a:t>Section6 - 2025</a:t>
            </a:r>
          </a:p>
          <a:p>
            <a:endParaRPr lang="en-US" dirty="0"/>
          </a:p>
        </p:txBody>
      </p:sp>
      <p:pic>
        <p:nvPicPr>
          <p:cNvPr id="72" name="Picture Placeholder 71" descr="A person with dark hair wearing a red jacket&#10;&#10;Description automatically generated">
            <a:extLst>
              <a:ext uri="{FF2B5EF4-FFF2-40B4-BE49-F238E27FC236}">
                <a16:creationId xmlns:a16="http://schemas.microsoft.com/office/drawing/2014/main" id="{D0E7E90E-52CE-948B-C704-0B962552B684}"/>
              </a:ext>
            </a:extLst>
          </p:cNvPr>
          <p:cNvPicPr>
            <a:picLocks noGrp="1" noChangeAspect="1"/>
          </p:cNvPicPr>
          <p:nvPr>
            <p:ph type="pic" sz="quarter" idx="19"/>
          </p:nvPr>
        </p:nvPicPr>
        <p:blipFill>
          <a:blip r:embed="rId14">
            <a:extLst>
              <a:ext uri="{28A0092B-C50C-407E-A947-70E740481C1C}">
                <a14:useLocalDpi xmlns:a14="http://schemas.microsoft.com/office/drawing/2010/main" val="0"/>
              </a:ext>
            </a:extLst>
          </a:blip>
          <a:srcRect l="21612" r="21612"/>
          <a:stretch>
            <a:fillRect/>
          </a:stretch>
        </p:blipFill>
        <p:spPr>
          <a:xfrm>
            <a:off x="8951074" y="4262764"/>
            <a:ext cx="1051560" cy="1234440"/>
          </a:xfrm>
        </p:spPr>
      </p:pic>
      <p:pic>
        <p:nvPicPr>
          <p:cNvPr id="73" name="Picture Placeholder 72" descr="Assistant Commissioner Kerrie Schludecker">
            <a:extLst>
              <a:ext uri="{FF2B5EF4-FFF2-40B4-BE49-F238E27FC236}">
                <a16:creationId xmlns:a16="http://schemas.microsoft.com/office/drawing/2014/main" id="{A4A5FC00-37D3-52A1-B43A-9F725C419D58}"/>
              </a:ext>
            </a:extLst>
          </p:cNvPr>
          <p:cNvPicPr>
            <a:picLocks noGrp="1" noChangeAspect="1"/>
          </p:cNvPicPr>
          <p:nvPr>
            <p:ph type="pic" sz="quarter" idx="32"/>
          </p:nvPr>
        </p:nvPicPr>
        <p:blipFill>
          <a:blip r:embed="rId15">
            <a:extLst>
              <a:ext uri="{28A0092B-C50C-407E-A947-70E740481C1C}">
                <a14:useLocalDpi xmlns:a14="http://schemas.microsoft.com/office/drawing/2010/main" val="0"/>
              </a:ext>
            </a:extLst>
          </a:blip>
          <a:srcRect t="7756" b="7756"/>
          <a:stretch>
            <a:fillRect/>
          </a:stretch>
        </p:blipFill>
        <p:spPr bwMode="auto">
          <a:xfrm>
            <a:off x="8957535" y="2302247"/>
            <a:ext cx="1051560" cy="1234440"/>
          </a:xfrm>
          <a:prstGeom prst="rect">
            <a:avLst/>
          </a:prstGeom>
          <a:noFill/>
          <a:ln>
            <a:noFill/>
          </a:ln>
        </p:spPr>
      </p:pic>
      <p:pic>
        <p:nvPicPr>
          <p:cNvPr id="76" name="Picture Placeholder 75" descr="A person in a blue suit&#10;&#10;Description automatically generated">
            <a:extLst>
              <a:ext uri="{FF2B5EF4-FFF2-40B4-BE49-F238E27FC236}">
                <a16:creationId xmlns:a16="http://schemas.microsoft.com/office/drawing/2014/main" id="{10DCFF91-D838-2DAD-C89D-CB8BEB3C6507}"/>
              </a:ext>
            </a:extLst>
          </p:cNvPr>
          <p:cNvPicPr>
            <a:picLocks noGrp="1" noChangeAspect="1"/>
          </p:cNvPicPr>
          <p:nvPr>
            <p:ph type="pic" sz="quarter" idx="34"/>
          </p:nvPr>
        </p:nvPicPr>
        <p:blipFill rotWithShape="1">
          <a:blip r:embed="rId16" r:link="rId17" cstate="print">
            <a:extLst>
              <a:ext uri="{28A0092B-C50C-407E-A947-70E740481C1C}">
                <a14:useLocalDpi xmlns:a14="http://schemas.microsoft.com/office/drawing/2010/main" val="0"/>
              </a:ext>
            </a:extLst>
          </a:blip>
          <a:srcRect t="8087" b="8087"/>
          <a:stretch>
            <a:fillRect/>
          </a:stretch>
        </p:blipFill>
        <p:spPr bwMode="auto">
          <a:xfrm>
            <a:off x="6631123" y="4262895"/>
            <a:ext cx="1051560" cy="1234440"/>
          </a:xfrm>
          <a:prstGeom prst="rect">
            <a:avLst/>
          </a:prstGeom>
          <a:noFill/>
          <a:ln>
            <a:noFill/>
          </a:ln>
          <a:extLst>
            <a:ext uri="{53640926-AAD7-44D8-BBD7-CCE9431645EC}">
              <a14:shadowObscured xmlns:a14="http://schemas.microsoft.com/office/drawing/2010/main"/>
            </a:ext>
          </a:extLst>
        </p:spPr>
      </p:pic>
      <p:sp>
        <p:nvSpPr>
          <p:cNvPr id="77" name="Text Placeholder 33">
            <a:extLst>
              <a:ext uri="{FF2B5EF4-FFF2-40B4-BE49-F238E27FC236}">
                <a16:creationId xmlns:a16="http://schemas.microsoft.com/office/drawing/2014/main" id="{9CCA7613-B7BA-C221-89B8-667CCAA7C708}"/>
              </a:ext>
            </a:extLst>
          </p:cNvPr>
          <p:cNvSpPr>
            <a:spLocks noGrp="1"/>
          </p:cNvSpPr>
          <p:nvPr>
            <p:ph type="body" sz="quarter" idx="43"/>
          </p:nvPr>
        </p:nvSpPr>
        <p:spPr>
          <a:xfrm>
            <a:off x="7783817" y="5538156"/>
            <a:ext cx="1050925" cy="461962"/>
          </a:xfrm>
        </p:spPr>
        <p:txBody>
          <a:bodyPr/>
          <a:lstStyle/>
          <a:p>
            <a:r>
              <a:rPr lang="en-US" dirty="0"/>
              <a:t>Michiael Shannon</a:t>
            </a:r>
          </a:p>
          <a:p>
            <a:r>
              <a:rPr lang="en-US" dirty="0"/>
              <a:t>NFHS Officials</a:t>
            </a:r>
          </a:p>
          <a:p>
            <a:r>
              <a:rPr lang="en-US" dirty="0"/>
              <a:t>Association - 2026</a:t>
            </a:r>
          </a:p>
        </p:txBody>
      </p:sp>
      <p:sp>
        <p:nvSpPr>
          <p:cNvPr id="79" name="Text Placeholder 78">
            <a:extLst>
              <a:ext uri="{FF2B5EF4-FFF2-40B4-BE49-F238E27FC236}">
                <a16:creationId xmlns:a16="http://schemas.microsoft.com/office/drawing/2014/main" id="{2F07FB48-C55D-7406-676F-804C25D73FEB}"/>
              </a:ext>
            </a:extLst>
          </p:cNvPr>
          <p:cNvSpPr>
            <a:spLocks noGrp="1"/>
          </p:cNvSpPr>
          <p:nvPr>
            <p:ph type="body" sz="quarter" idx="27"/>
          </p:nvPr>
        </p:nvSpPr>
        <p:spPr/>
        <p:txBody>
          <a:bodyPr/>
          <a:lstStyle/>
          <a:p>
            <a:r>
              <a:rPr lang="en-US" dirty="0"/>
              <a:t>Kerrie Rosati</a:t>
            </a:r>
            <a:br>
              <a:rPr lang="en-US" dirty="0"/>
            </a:br>
            <a:r>
              <a:rPr lang="en-US" dirty="0"/>
              <a:t>Indiana</a:t>
            </a:r>
            <a:br>
              <a:rPr lang="en-US" dirty="0"/>
            </a:br>
            <a:r>
              <a:rPr lang="en-US" dirty="0"/>
              <a:t>Section 4 - 2027</a:t>
            </a:r>
          </a:p>
        </p:txBody>
      </p:sp>
      <p:sp>
        <p:nvSpPr>
          <p:cNvPr id="81" name="Text Placeholder 33">
            <a:extLst>
              <a:ext uri="{FF2B5EF4-FFF2-40B4-BE49-F238E27FC236}">
                <a16:creationId xmlns:a16="http://schemas.microsoft.com/office/drawing/2014/main" id="{466E875C-DB2C-9A03-0492-9D9E3E9DF6A9}"/>
              </a:ext>
            </a:extLst>
          </p:cNvPr>
          <p:cNvSpPr>
            <a:spLocks noGrp="1"/>
          </p:cNvSpPr>
          <p:nvPr>
            <p:ph type="body" sz="quarter" idx="38"/>
          </p:nvPr>
        </p:nvSpPr>
        <p:spPr>
          <a:xfrm>
            <a:off x="4301244" y="5538156"/>
            <a:ext cx="1050925" cy="461962"/>
          </a:xfrm>
        </p:spPr>
        <p:txBody>
          <a:bodyPr/>
          <a:lstStyle/>
          <a:p>
            <a:r>
              <a:rPr lang="en-US" dirty="0"/>
              <a:t>Laura  Trager</a:t>
            </a:r>
          </a:p>
          <a:p>
            <a:r>
              <a:rPr lang="en-US" dirty="0"/>
              <a:t>Nevada</a:t>
            </a:r>
          </a:p>
          <a:p>
            <a:r>
              <a:rPr lang="en-US" dirty="0"/>
              <a:t>Section 7 - 2026</a:t>
            </a:r>
          </a:p>
        </p:txBody>
      </p:sp>
      <p:pic>
        <p:nvPicPr>
          <p:cNvPr id="83" name="Picture Placeholder 52" descr="A person smiling for the camera&#10;&#10;Description automatically generated with medium confidence">
            <a:extLst>
              <a:ext uri="{FF2B5EF4-FFF2-40B4-BE49-F238E27FC236}">
                <a16:creationId xmlns:a16="http://schemas.microsoft.com/office/drawing/2014/main" id="{CAECB14C-B43E-E0D1-84DC-6FAD927B41F3}"/>
              </a:ext>
            </a:extLst>
          </p:cNvPr>
          <p:cNvPicPr>
            <a:picLocks noGrp="1" noChangeAspect="1"/>
          </p:cNvPicPr>
          <p:nvPr>
            <p:ph type="pic" sz="quarter" idx="29"/>
          </p:nvPr>
        </p:nvPicPr>
        <p:blipFill rotWithShape="1">
          <a:blip r:embed="rId18">
            <a:extLst>
              <a:ext uri="{28A0092B-C50C-407E-A947-70E740481C1C}">
                <a14:useLocalDpi xmlns:a14="http://schemas.microsoft.com/office/drawing/2010/main" val="0"/>
              </a:ext>
            </a:extLst>
          </a:blip>
          <a:srcRect t="2991" b="2991"/>
          <a:stretch/>
        </p:blipFill>
        <p:spPr>
          <a:xfrm>
            <a:off x="3123413" y="4269520"/>
            <a:ext cx="1050925" cy="1235075"/>
          </a:xfrm>
        </p:spPr>
      </p:pic>
      <p:sp>
        <p:nvSpPr>
          <p:cNvPr id="84" name="Text Placeholder 83">
            <a:extLst>
              <a:ext uri="{FF2B5EF4-FFF2-40B4-BE49-F238E27FC236}">
                <a16:creationId xmlns:a16="http://schemas.microsoft.com/office/drawing/2014/main" id="{F05EC65C-CDE8-C2BF-9F3A-4B0BB544CE94}"/>
              </a:ext>
            </a:extLst>
          </p:cNvPr>
          <p:cNvSpPr>
            <a:spLocks noGrp="1"/>
          </p:cNvSpPr>
          <p:nvPr>
            <p:ph type="body" sz="quarter" idx="39"/>
          </p:nvPr>
        </p:nvSpPr>
        <p:spPr/>
        <p:txBody>
          <a:bodyPr/>
          <a:lstStyle/>
          <a:p>
            <a:r>
              <a:rPr lang="en-US" dirty="0"/>
              <a:t>Laura </a:t>
            </a:r>
            <a:r>
              <a:rPr lang="en-US" dirty="0" err="1"/>
              <a:t>Trarger</a:t>
            </a:r>
            <a:br>
              <a:rPr lang="en-US" dirty="0"/>
            </a:br>
            <a:r>
              <a:rPr lang="en-US" dirty="0"/>
              <a:t>Nevada</a:t>
            </a:r>
            <a:br>
              <a:rPr lang="en-US" dirty="0"/>
            </a:br>
            <a:r>
              <a:rPr lang="en-US" dirty="0"/>
              <a:t>Section 7 - 2026</a:t>
            </a:r>
          </a:p>
        </p:txBody>
      </p:sp>
    </p:spTree>
    <p:extLst>
      <p:ext uri="{BB962C8B-B14F-4D97-AF65-F5344CB8AC3E}">
        <p14:creationId xmlns:p14="http://schemas.microsoft.com/office/powerpoint/2010/main" val="2352899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E1A0DB3D-48DE-4967-89B1-C92DB3730137}" vid="{F8CD347B-3221-42A0-9298-63294511A5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2024-25 NFHS Stock Sport Rules PowerPoint_Wide Format</Template>
  <TotalTime>332</TotalTime>
  <Words>6438</Words>
  <Application>Microsoft Office PowerPoint</Application>
  <PresentationFormat>Widescreen</PresentationFormat>
  <Paragraphs>470</Paragraphs>
  <Slides>53</Slides>
  <Notes>49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Aptos</vt:lpstr>
      <vt:lpstr>Arial</vt:lpstr>
      <vt:lpstr>Calibri</vt:lpstr>
      <vt:lpstr>Courier New</vt:lpstr>
      <vt:lpstr>Inter</vt:lpstr>
      <vt:lpstr>Inter ExtraBold</vt:lpstr>
      <vt:lpstr>Inter SemiBold</vt:lpstr>
      <vt:lpstr>Times New Roman</vt:lpstr>
      <vt:lpstr>Trebuchet MS</vt:lpstr>
      <vt:lpstr>Wingdings</vt:lpstr>
      <vt:lpstr>Office Theme</vt:lpstr>
      <vt:lpstr>Acrobat Document</vt:lpstr>
      <vt:lpstr>2024-25 NFHS Softball rules powerpoint</vt:lpstr>
      <vt:lpstr>SportsCom – Delivering affordable  on-field technology</vt:lpstr>
      <vt:lpstr> About the NFHS</vt:lpstr>
      <vt:lpstr>National Federation of  State High School Associations</vt:lpstr>
      <vt:lpstr>NFHS Rules Review Committee</vt:lpstr>
      <vt:lpstr>2024 NFHS Rules Committee</vt:lpstr>
      <vt:lpstr>NFHS Publications</vt:lpstr>
      <vt:lpstr>NFHS AllAccess – Website</vt:lpstr>
      <vt:lpstr>NFHS AllAccess – Mobile App</vt:lpstr>
      <vt:lpstr> Guidelines for Schools and state associations for consideration of accommodations </vt:lpstr>
      <vt:lpstr> 2025 nfhs softball RULES CHANGES</vt:lpstr>
      <vt:lpstr>Other equipment 1-8-6 Exception &amp; Penalty</vt:lpstr>
      <vt:lpstr>Bench and field conduct 3-6-11</vt:lpstr>
      <vt:lpstr>Bench and field conduct 3-6-11</vt:lpstr>
      <vt:lpstr>Player’s batting record 9-3-2b</vt:lpstr>
      <vt:lpstr> 2025 nfhs softball editorial CHANGES</vt:lpstr>
      <vt:lpstr>Batting helmets 1-6-6</vt:lpstr>
      <vt:lpstr>Catcher’s equipment 1-7-1</vt:lpstr>
      <vt:lpstr>Replant  2-47</vt:lpstr>
      <vt:lpstr>Uniforms, player equipment 3-2-3</vt:lpstr>
      <vt:lpstr>Bench and field conduct, Umpiring 3-6-12, 10-1-6</vt:lpstr>
      <vt:lpstr>Dead ball table 5-1  </vt:lpstr>
      <vt:lpstr>Pitching regulations 6-1-2c</vt:lpstr>
      <vt:lpstr> The batter becomes a batter-Runner  8-1-2a EFFECTS 3</vt:lpstr>
      <vt:lpstr>The runner is out 8-6-4</vt:lpstr>
      <vt:lpstr> 2025 nfhs softball points of emphasis</vt:lpstr>
      <vt:lpstr>Team’s role in pace of play </vt:lpstr>
      <vt:lpstr>Team’s role in pace of play</vt:lpstr>
      <vt:lpstr>Team’s role in pace of play</vt:lpstr>
      <vt:lpstr>Team’s role in pace of play</vt:lpstr>
      <vt:lpstr>Situational awareness</vt:lpstr>
      <vt:lpstr>Situational awareness</vt:lpstr>
      <vt:lpstr>Situational awareness</vt:lpstr>
      <vt:lpstr>Situational awareness</vt:lpstr>
      <vt:lpstr> NFHS OFFICIALS Education </vt:lpstr>
      <vt:lpstr>All things officiating  in one place!</vt:lpstr>
      <vt:lpstr>COS Continued Improvements</vt:lpstr>
      <vt:lpstr>PowerPoint Presentation</vt:lpstr>
      <vt:lpstr>  NFHS Learning Center</vt:lpstr>
      <vt:lpstr>PowerPoint Presentation</vt:lpstr>
      <vt:lpstr>Over 21 million courses delivered!</vt:lpstr>
      <vt:lpstr>PowerPoint Presentation</vt:lpstr>
      <vt:lpstr> NFHS Network</vt:lpstr>
      <vt:lpstr>NFHS Network</vt:lpstr>
      <vt:lpstr>PowerPoint Presentation</vt:lpstr>
      <vt:lpstr> Nfhs Authentication Mark Update</vt:lpstr>
      <vt:lpstr>NFHS Authenticating Mark update</vt:lpstr>
      <vt:lpstr>NFHS Authenticating Mark update</vt:lpstr>
      <vt:lpstr>Softball</vt:lpstr>
      <vt:lpstr> Nfhs softball resources</vt:lpstr>
      <vt:lpstr>nfhs softball resources</vt:lpstr>
      <vt:lpstr>nfhs softball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Searcy</dc:creator>
  <cp:lastModifiedBy>Kris Welch</cp:lastModifiedBy>
  <cp:revision>19</cp:revision>
  <cp:lastPrinted>2023-05-23T18:19:08Z</cp:lastPrinted>
  <dcterms:created xsi:type="dcterms:W3CDTF">2024-08-07T00:07:44Z</dcterms:created>
  <dcterms:modified xsi:type="dcterms:W3CDTF">2024-10-22T16:16:41Z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